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05" r:id="rId3"/>
    <p:sldId id="300" r:id="rId4"/>
    <p:sldId id="258" r:id="rId5"/>
    <p:sldId id="259" r:id="rId6"/>
    <p:sldId id="306" r:id="rId7"/>
    <p:sldId id="266" r:id="rId8"/>
    <p:sldId id="314" r:id="rId9"/>
    <p:sldId id="268" r:id="rId10"/>
    <p:sldId id="315" r:id="rId11"/>
    <p:sldId id="290" r:id="rId12"/>
    <p:sldId id="271" r:id="rId13"/>
    <p:sldId id="270" r:id="rId14"/>
    <p:sldId id="307" r:id="rId15"/>
    <p:sldId id="273" r:id="rId16"/>
    <p:sldId id="274" r:id="rId17"/>
    <p:sldId id="275" r:id="rId18"/>
    <p:sldId id="278" r:id="rId19"/>
    <p:sldId id="291" r:id="rId20"/>
    <p:sldId id="279" r:id="rId21"/>
    <p:sldId id="308" r:id="rId22"/>
    <p:sldId id="297" r:id="rId23"/>
    <p:sldId id="261" r:id="rId24"/>
    <p:sldId id="298" r:id="rId25"/>
    <p:sldId id="310" r:id="rId26"/>
    <p:sldId id="311" r:id="rId27"/>
    <p:sldId id="312" r:id="rId28"/>
    <p:sldId id="309" r:id="rId29"/>
    <p:sldId id="316" r:id="rId30"/>
    <p:sldId id="292" r:id="rId31"/>
    <p:sldId id="293" r:id="rId32"/>
    <p:sldId id="317" r:id="rId33"/>
    <p:sldId id="260" r:id="rId34"/>
    <p:sldId id="302" r:id="rId35"/>
    <p:sldId id="303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O8l3l58J28ZkDt1TsaQFYbd2x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CBAA2C-D533-C345-8A90-888725DE16BB}" v="32" dt="2022-12-02T17:12:08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78"/>
    <p:restoredTop sz="94256"/>
  </p:normalViewPr>
  <p:slideViewPr>
    <p:cSldViewPr snapToGrid="0" snapToObjects="1">
      <p:cViewPr varScale="1">
        <p:scale>
          <a:sx n="72" d="100"/>
          <a:sy n="72" d="100"/>
        </p:scale>
        <p:origin x="2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ly Hawkes" userId="c69af0bbab4ab865" providerId="LiveId" clId="{44CBAA2C-D533-C345-8A90-888725DE16BB}"/>
    <pc:docChg chg="undo redo custSel addSld delSld modSld sldOrd">
      <pc:chgData name="Sally Hawkes" userId="c69af0bbab4ab865" providerId="LiveId" clId="{44CBAA2C-D533-C345-8A90-888725DE16BB}" dt="2022-12-02T17:13:13.159" v="376" actId="2696"/>
      <pc:docMkLst>
        <pc:docMk/>
      </pc:docMkLst>
      <pc:sldChg chg="addSp delSp modSp mod">
        <pc:chgData name="Sally Hawkes" userId="c69af0bbab4ab865" providerId="LiveId" clId="{44CBAA2C-D533-C345-8A90-888725DE16BB}" dt="2022-11-28T12:20:18.369" v="267" actId="20577"/>
        <pc:sldMkLst>
          <pc:docMk/>
          <pc:sldMk cId="0" sldId="256"/>
        </pc:sldMkLst>
        <pc:spChg chg="mod">
          <ac:chgData name="Sally Hawkes" userId="c69af0bbab4ab865" providerId="LiveId" clId="{44CBAA2C-D533-C345-8A90-888725DE16BB}" dt="2022-11-28T12:19:39.594" v="205" actId="107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Sally Hawkes" userId="c69af0bbab4ab865" providerId="LiveId" clId="{44CBAA2C-D533-C345-8A90-888725DE16BB}" dt="2022-11-15T12:54:25.508" v="85" actId="20577"/>
          <ac:spMkLst>
            <pc:docMk/>
            <pc:sldMk cId="0" sldId="256"/>
            <ac:spMk id="90" creationId="{00000000-0000-0000-0000-000000000000}"/>
          </ac:spMkLst>
        </pc:spChg>
        <pc:spChg chg="mod">
          <ac:chgData name="Sally Hawkes" userId="c69af0bbab4ab865" providerId="LiveId" clId="{44CBAA2C-D533-C345-8A90-888725DE16BB}" dt="2022-11-28T12:20:18.369" v="267" actId="20577"/>
          <ac:spMkLst>
            <pc:docMk/>
            <pc:sldMk cId="0" sldId="256"/>
            <ac:spMk id="91" creationId="{00000000-0000-0000-0000-000000000000}"/>
          </ac:spMkLst>
        </pc:spChg>
        <pc:picChg chg="del">
          <ac:chgData name="Sally Hawkes" userId="c69af0bbab4ab865" providerId="LiveId" clId="{44CBAA2C-D533-C345-8A90-888725DE16BB}" dt="2022-11-24T13:15:54.275" v="196" actId="478"/>
          <ac:picMkLst>
            <pc:docMk/>
            <pc:sldMk cId="0" sldId="256"/>
            <ac:picMk id="3" creationId="{A8A62B8D-5995-0A49-B3DB-6D5B764E7E0A}"/>
          </ac:picMkLst>
        </pc:picChg>
        <pc:picChg chg="add mod">
          <ac:chgData name="Sally Hawkes" userId="c69af0bbab4ab865" providerId="LiveId" clId="{44CBAA2C-D533-C345-8A90-888725DE16BB}" dt="2022-11-24T13:16:15.225" v="202" actId="1076"/>
          <ac:picMkLst>
            <pc:docMk/>
            <pc:sldMk cId="0" sldId="256"/>
            <ac:picMk id="4" creationId="{46B0178D-B7C6-79D2-3228-3EC91C118E7C}"/>
          </ac:picMkLst>
        </pc:picChg>
        <pc:picChg chg="mod">
          <ac:chgData name="Sally Hawkes" userId="c69af0bbab4ab865" providerId="LiveId" clId="{44CBAA2C-D533-C345-8A90-888725DE16BB}" dt="2022-11-24T13:16:23.712" v="203" actId="1076"/>
          <ac:picMkLst>
            <pc:docMk/>
            <pc:sldMk cId="0" sldId="256"/>
            <ac:picMk id="92" creationId="{00000000-0000-0000-0000-000000000000}"/>
          </ac:picMkLst>
        </pc:picChg>
        <pc:picChg chg="mod">
          <ac:chgData name="Sally Hawkes" userId="c69af0bbab4ab865" providerId="LiveId" clId="{44CBAA2C-D533-C345-8A90-888725DE16BB}" dt="2022-11-24T13:16:29.612" v="204" actId="1076"/>
          <ac:picMkLst>
            <pc:docMk/>
            <pc:sldMk cId="0" sldId="256"/>
            <ac:picMk id="94" creationId="{00000000-0000-0000-0000-000000000000}"/>
          </ac:picMkLst>
        </pc:picChg>
      </pc:sldChg>
      <pc:sldChg chg="add del ord">
        <pc:chgData name="Sally Hawkes" userId="c69af0bbab4ab865" providerId="LiveId" clId="{44CBAA2C-D533-C345-8A90-888725DE16BB}" dt="2022-11-24T13:03:31.463" v="93"/>
        <pc:sldMkLst>
          <pc:docMk/>
          <pc:sldMk cId="0" sldId="257"/>
        </pc:sldMkLst>
      </pc:sldChg>
      <pc:sldChg chg="addSp modSp mod">
        <pc:chgData name="Sally Hawkes" userId="c69af0bbab4ab865" providerId="LiveId" clId="{44CBAA2C-D533-C345-8A90-888725DE16BB}" dt="2022-11-24T13:06:10.833" v="113" actId="1076"/>
        <pc:sldMkLst>
          <pc:docMk/>
          <pc:sldMk cId="0" sldId="258"/>
        </pc:sldMkLst>
        <pc:spChg chg="add mod">
          <ac:chgData name="Sally Hawkes" userId="c69af0bbab4ab865" providerId="LiveId" clId="{44CBAA2C-D533-C345-8A90-888725DE16BB}" dt="2022-11-24T13:06:10.833" v="113" actId="1076"/>
          <ac:spMkLst>
            <pc:docMk/>
            <pc:sldMk cId="0" sldId="258"/>
            <ac:spMk id="4" creationId="{395EA689-5489-5198-3FFE-66F9C5F37D6A}"/>
          </ac:spMkLst>
        </pc:spChg>
        <pc:picChg chg="mod">
          <ac:chgData name="Sally Hawkes" userId="c69af0bbab4ab865" providerId="LiveId" clId="{44CBAA2C-D533-C345-8A90-888725DE16BB}" dt="2022-11-24T13:06:03.767" v="111" actId="1076"/>
          <ac:picMkLst>
            <pc:docMk/>
            <pc:sldMk cId="0" sldId="258"/>
            <ac:picMk id="3" creationId="{087C5673-60D4-9706-AFE8-2B8D2FD4B2DA}"/>
          </ac:picMkLst>
        </pc:picChg>
        <pc:picChg chg="mod">
          <ac:chgData name="Sally Hawkes" userId="c69af0bbab4ab865" providerId="LiveId" clId="{44CBAA2C-D533-C345-8A90-888725DE16BB}" dt="2022-11-24T13:06:06.767" v="112" actId="1076"/>
          <ac:picMkLst>
            <pc:docMk/>
            <pc:sldMk cId="0" sldId="258"/>
            <ac:picMk id="5" creationId="{EC859D2F-E88F-9C6D-9803-345FA412EE0F}"/>
          </ac:picMkLst>
        </pc:picChg>
      </pc:sldChg>
      <pc:sldChg chg="add">
        <pc:chgData name="Sally Hawkes" userId="c69af0bbab4ab865" providerId="LiveId" clId="{44CBAA2C-D533-C345-8A90-888725DE16BB}" dt="2022-11-24T13:04:07.579" v="95"/>
        <pc:sldMkLst>
          <pc:docMk/>
          <pc:sldMk cId="2857654153" sldId="260"/>
        </pc:sldMkLst>
      </pc:sldChg>
      <pc:sldChg chg="del">
        <pc:chgData name="Sally Hawkes" userId="c69af0bbab4ab865" providerId="LiveId" clId="{44CBAA2C-D533-C345-8A90-888725DE16BB}" dt="2022-11-15T12:49:04.723" v="38" actId="2696"/>
        <pc:sldMkLst>
          <pc:docMk/>
          <pc:sldMk cId="4217756840" sldId="267"/>
        </pc:sldMkLst>
      </pc:sldChg>
      <pc:sldChg chg="modSp mod">
        <pc:chgData name="Sally Hawkes" userId="c69af0bbab4ab865" providerId="LiveId" clId="{44CBAA2C-D533-C345-8A90-888725DE16BB}" dt="2022-11-24T13:07:58.895" v="129" actId="255"/>
        <pc:sldMkLst>
          <pc:docMk/>
          <pc:sldMk cId="0" sldId="268"/>
        </pc:sldMkLst>
        <pc:spChg chg="mod">
          <ac:chgData name="Sally Hawkes" userId="c69af0bbab4ab865" providerId="LiveId" clId="{44CBAA2C-D533-C345-8A90-888725DE16BB}" dt="2022-11-24T13:07:58.895" v="129" actId="255"/>
          <ac:spMkLst>
            <pc:docMk/>
            <pc:sldMk cId="0" sldId="268"/>
            <ac:spMk id="100" creationId="{00000000-0000-0000-0000-000000000000}"/>
          </ac:spMkLst>
        </pc:spChg>
      </pc:sldChg>
      <pc:sldChg chg="del">
        <pc:chgData name="Sally Hawkes" userId="c69af0bbab4ab865" providerId="LiveId" clId="{44CBAA2C-D533-C345-8A90-888725DE16BB}" dt="2022-12-02T17:09:57.481" v="371" actId="2696"/>
        <pc:sldMkLst>
          <pc:docMk/>
          <pc:sldMk cId="0" sldId="269"/>
        </pc:sldMkLst>
      </pc:sldChg>
      <pc:sldChg chg="addSp modSp mod ord">
        <pc:chgData name="Sally Hawkes" userId="c69af0bbab4ab865" providerId="LiveId" clId="{44CBAA2C-D533-C345-8A90-888725DE16BB}" dt="2022-11-24T13:09:29.931" v="170" actId="1076"/>
        <pc:sldMkLst>
          <pc:docMk/>
          <pc:sldMk cId="0" sldId="271"/>
        </pc:sldMkLst>
        <pc:spChg chg="add mod">
          <ac:chgData name="Sally Hawkes" userId="c69af0bbab4ab865" providerId="LiveId" clId="{44CBAA2C-D533-C345-8A90-888725DE16BB}" dt="2022-11-24T13:09:29.931" v="170" actId="1076"/>
          <ac:spMkLst>
            <pc:docMk/>
            <pc:sldMk cId="0" sldId="271"/>
            <ac:spMk id="2" creationId="{9042F3A0-B803-9C25-75CF-62A369F63B56}"/>
          </ac:spMkLst>
        </pc:spChg>
      </pc:sldChg>
      <pc:sldChg chg="del">
        <pc:chgData name="Sally Hawkes" userId="c69af0bbab4ab865" providerId="LiveId" clId="{44CBAA2C-D533-C345-8A90-888725DE16BB}" dt="2022-11-15T12:41:59.140" v="1" actId="2696"/>
        <pc:sldMkLst>
          <pc:docMk/>
          <pc:sldMk cId="3640198017" sldId="272"/>
        </pc:sldMkLst>
      </pc:sldChg>
      <pc:sldChg chg="modSp mod">
        <pc:chgData name="Sally Hawkes" userId="c69af0bbab4ab865" providerId="LiveId" clId="{44CBAA2C-D533-C345-8A90-888725DE16BB}" dt="2022-11-24T13:09:49.494" v="172" actId="255"/>
        <pc:sldMkLst>
          <pc:docMk/>
          <pc:sldMk cId="546900854" sldId="273"/>
        </pc:sldMkLst>
        <pc:spChg chg="mod">
          <ac:chgData name="Sally Hawkes" userId="c69af0bbab4ab865" providerId="LiveId" clId="{44CBAA2C-D533-C345-8A90-888725DE16BB}" dt="2022-11-24T13:09:49.494" v="172" actId="255"/>
          <ac:spMkLst>
            <pc:docMk/>
            <pc:sldMk cId="546900854" sldId="273"/>
            <ac:spMk id="8" creationId="{B15147FC-5593-46B3-A7F3-87EFF7A44225}"/>
          </ac:spMkLst>
        </pc:spChg>
      </pc:sldChg>
      <pc:sldChg chg="del">
        <pc:chgData name="Sally Hawkes" userId="c69af0bbab4ab865" providerId="LiveId" clId="{44CBAA2C-D533-C345-8A90-888725DE16BB}" dt="2022-11-15T12:44:19.282" v="25" actId="2696"/>
        <pc:sldMkLst>
          <pc:docMk/>
          <pc:sldMk cId="0" sldId="276"/>
        </pc:sldMkLst>
      </pc:sldChg>
      <pc:sldChg chg="del">
        <pc:chgData name="Sally Hawkes" userId="c69af0bbab4ab865" providerId="LiveId" clId="{44CBAA2C-D533-C345-8A90-888725DE16BB}" dt="2022-11-15T12:44:20.829" v="26" actId="2696"/>
        <pc:sldMkLst>
          <pc:docMk/>
          <pc:sldMk cId="896205654" sldId="277"/>
        </pc:sldMkLst>
      </pc:sldChg>
      <pc:sldChg chg="del">
        <pc:chgData name="Sally Hawkes" userId="c69af0bbab4ab865" providerId="LiveId" clId="{44CBAA2C-D533-C345-8A90-888725DE16BB}" dt="2022-12-02T17:13:13.159" v="376" actId="2696"/>
        <pc:sldMkLst>
          <pc:docMk/>
          <pc:sldMk cId="3840191107" sldId="280"/>
        </pc:sldMkLst>
      </pc:sldChg>
      <pc:sldChg chg="del">
        <pc:chgData name="Sally Hawkes" userId="c69af0bbab4ab865" providerId="LiveId" clId="{44CBAA2C-D533-C345-8A90-888725DE16BB}" dt="2022-11-15T12:52:37.393" v="62" actId="2696"/>
        <pc:sldMkLst>
          <pc:docMk/>
          <pc:sldMk cId="0" sldId="281"/>
        </pc:sldMkLst>
      </pc:sldChg>
      <pc:sldChg chg="del">
        <pc:chgData name="Sally Hawkes" userId="c69af0bbab4ab865" providerId="LiveId" clId="{44CBAA2C-D533-C345-8A90-888725DE16BB}" dt="2022-11-15T12:53:13.141" v="65" actId="2696"/>
        <pc:sldMkLst>
          <pc:docMk/>
          <pc:sldMk cId="0" sldId="282"/>
        </pc:sldMkLst>
      </pc:sldChg>
      <pc:sldChg chg="addSp modSp del mod ord">
        <pc:chgData name="Sally Hawkes" userId="c69af0bbab4ab865" providerId="LiveId" clId="{44CBAA2C-D533-C345-8A90-888725DE16BB}" dt="2022-12-02T17:04:38.889" v="363" actId="2696"/>
        <pc:sldMkLst>
          <pc:docMk/>
          <pc:sldMk cId="1100181951" sldId="283"/>
        </pc:sldMkLst>
        <pc:spChg chg="add mod">
          <ac:chgData name="Sally Hawkes" userId="c69af0bbab4ab865" providerId="LiveId" clId="{44CBAA2C-D533-C345-8A90-888725DE16BB}" dt="2022-11-24T13:10:24.731" v="194" actId="1076"/>
          <ac:spMkLst>
            <pc:docMk/>
            <pc:sldMk cId="1100181951" sldId="283"/>
            <ac:spMk id="3" creationId="{9D9E77AB-32A6-AFFA-9B72-EE7BBC891F26}"/>
          </ac:spMkLst>
        </pc:spChg>
        <pc:picChg chg="mod">
          <ac:chgData name="Sally Hawkes" userId="c69af0bbab4ab865" providerId="LiveId" clId="{44CBAA2C-D533-C345-8A90-888725DE16BB}" dt="2022-11-24T13:10:11.599" v="174" actId="1076"/>
          <ac:picMkLst>
            <pc:docMk/>
            <pc:sldMk cId="1100181951" sldId="283"/>
            <ac:picMk id="33" creationId="{82C0BE94-24EF-F456-EB10-FED84849CFD6}"/>
          </ac:picMkLst>
        </pc:picChg>
      </pc:sldChg>
      <pc:sldChg chg="del">
        <pc:chgData name="Sally Hawkes" userId="c69af0bbab4ab865" providerId="LiveId" clId="{44CBAA2C-D533-C345-8A90-888725DE16BB}" dt="2022-11-15T12:45:44.004" v="28" actId="2696"/>
        <pc:sldMkLst>
          <pc:docMk/>
          <pc:sldMk cId="0" sldId="284"/>
        </pc:sldMkLst>
      </pc:sldChg>
      <pc:sldChg chg="del">
        <pc:chgData name="Sally Hawkes" userId="c69af0bbab4ab865" providerId="LiveId" clId="{44CBAA2C-D533-C345-8A90-888725DE16BB}" dt="2022-11-24T13:03:48.486" v="94" actId="2696"/>
        <pc:sldMkLst>
          <pc:docMk/>
          <pc:sldMk cId="0" sldId="285"/>
        </pc:sldMkLst>
      </pc:sldChg>
      <pc:sldChg chg="del">
        <pc:chgData name="Sally Hawkes" userId="c69af0bbab4ab865" providerId="LiveId" clId="{44CBAA2C-D533-C345-8A90-888725DE16BB}" dt="2022-11-15T12:47:26.541" v="31" actId="2696"/>
        <pc:sldMkLst>
          <pc:docMk/>
          <pc:sldMk cId="0" sldId="286"/>
        </pc:sldMkLst>
      </pc:sldChg>
      <pc:sldChg chg="del">
        <pc:chgData name="Sally Hawkes" userId="c69af0bbab4ab865" providerId="LiveId" clId="{44CBAA2C-D533-C345-8A90-888725DE16BB}" dt="2022-11-15T12:47:27.792" v="32" actId="2696"/>
        <pc:sldMkLst>
          <pc:docMk/>
          <pc:sldMk cId="3896047060" sldId="287"/>
        </pc:sldMkLst>
      </pc:sldChg>
      <pc:sldChg chg="add ord">
        <pc:chgData name="Sally Hawkes" userId="c69af0bbab4ab865" providerId="LiveId" clId="{44CBAA2C-D533-C345-8A90-888725DE16BB}" dt="2022-11-15T12:55:50.464" v="86" actId="20578"/>
        <pc:sldMkLst>
          <pc:docMk/>
          <pc:sldMk cId="3380736184" sldId="288"/>
        </pc:sldMkLst>
      </pc:sldChg>
      <pc:sldChg chg="del ord">
        <pc:chgData name="Sally Hawkes" userId="c69af0bbab4ab865" providerId="LiveId" clId="{44CBAA2C-D533-C345-8A90-888725DE16BB}" dt="2022-11-15T12:53:41.590" v="66" actId="2696"/>
        <pc:sldMkLst>
          <pc:docMk/>
          <pc:sldMk cId="0" sldId="289"/>
        </pc:sldMkLst>
      </pc:sldChg>
      <pc:sldChg chg="addSp modSp add mod">
        <pc:chgData name="Sally Hawkes" userId="c69af0bbab4ab865" providerId="LiveId" clId="{44CBAA2C-D533-C345-8A90-888725DE16BB}" dt="2022-11-24T13:08:32.356" v="148" actId="1076"/>
        <pc:sldMkLst>
          <pc:docMk/>
          <pc:sldMk cId="3640198017" sldId="290"/>
        </pc:sldMkLst>
        <pc:spChg chg="add mod">
          <ac:chgData name="Sally Hawkes" userId="c69af0bbab4ab865" providerId="LiveId" clId="{44CBAA2C-D533-C345-8A90-888725DE16BB}" dt="2022-11-24T13:08:32.356" v="148" actId="1076"/>
          <ac:spMkLst>
            <pc:docMk/>
            <pc:sldMk cId="3640198017" sldId="290"/>
            <ac:spMk id="5" creationId="{5EF94F7B-CC78-5772-2850-1F2E610DCE33}"/>
          </ac:spMkLst>
        </pc:spChg>
        <pc:picChg chg="mod">
          <ac:chgData name="Sally Hawkes" userId="c69af0bbab4ab865" providerId="LiveId" clId="{44CBAA2C-D533-C345-8A90-888725DE16BB}" dt="2022-11-24T13:08:22.053" v="146" actId="14100"/>
          <ac:picMkLst>
            <pc:docMk/>
            <pc:sldMk cId="3640198017" sldId="290"/>
            <ac:picMk id="2" creationId="{C0DC4F1D-52AB-4832-855B-8C810BD644B4}"/>
          </ac:picMkLst>
        </pc:picChg>
        <pc:picChg chg="mod">
          <ac:chgData name="Sally Hawkes" userId="c69af0bbab4ab865" providerId="LiveId" clId="{44CBAA2C-D533-C345-8A90-888725DE16BB}" dt="2022-11-24T13:08:08.096" v="130" actId="1076"/>
          <ac:picMkLst>
            <pc:docMk/>
            <pc:sldMk cId="3640198017" sldId="290"/>
            <ac:picMk id="3" creationId="{5A8B8E50-9B06-4317-928E-DF28591F0289}"/>
          </ac:picMkLst>
        </pc:picChg>
      </pc:sldChg>
      <pc:sldChg chg="add">
        <pc:chgData name="Sally Hawkes" userId="c69af0bbab4ab865" providerId="LiveId" clId="{44CBAA2C-D533-C345-8A90-888725DE16BB}" dt="2022-11-15T12:45:01.044" v="27"/>
        <pc:sldMkLst>
          <pc:docMk/>
          <pc:sldMk cId="0" sldId="291"/>
        </pc:sldMkLst>
      </pc:sldChg>
      <pc:sldChg chg="add ord">
        <pc:chgData name="Sally Hawkes" userId="c69af0bbab4ab865" providerId="LiveId" clId="{44CBAA2C-D533-C345-8A90-888725DE16BB}" dt="2022-11-15T12:55:57.633" v="87" actId="20578"/>
        <pc:sldMkLst>
          <pc:docMk/>
          <pc:sldMk cId="2001750072" sldId="292"/>
        </pc:sldMkLst>
      </pc:sldChg>
      <pc:sldChg chg="add">
        <pc:chgData name="Sally Hawkes" userId="c69af0bbab4ab865" providerId="LiveId" clId="{44CBAA2C-D533-C345-8A90-888725DE16BB}" dt="2022-11-15T12:48:00.958" v="34"/>
        <pc:sldMkLst>
          <pc:docMk/>
          <pc:sldMk cId="0" sldId="293"/>
        </pc:sldMkLst>
      </pc:sldChg>
      <pc:sldChg chg="addSp modSp add del mod">
        <pc:chgData name="Sally Hawkes" userId="c69af0bbab4ab865" providerId="LiveId" clId="{44CBAA2C-D533-C345-8A90-888725DE16BB}" dt="2022-12-02T17:08:17.598" v="367" actId="2696"/>
        <pc:sldMkLst>
          <pc:docMk/>
          <pc:sldMk cId="4117983607" sldId="294"/>
        </pc:sldMkLst>
        <pc:spChg chg="add mod">
          <ac:chgData name="Sally Hawkes" userId="c69af0bbab4ab865" providerId="LiveId" clId="{44CBAA2C-D533-C345-8A90-888725DE16BB}" dt="2022-11-24T13:07:19.096" v="123" actId="1076"/>
          <ac:spMkLst>
            <pc:docMk/>
            <pc:sldMk cId="4117983607" sldId="294"/>
            <ac:spMk id="2" creationId="{78290C66-9960-5918-8969-88738ACAA0B4}"/>
          </ac:spMkLst>
        </pc:spChg>
        <pc:picChg chg="mod">
          <ac:chgData name="Sally Hawkes" userId="c69af0bbab4ab865" providerId="LiveId" clId="{44CBAA2C-D533-C345-8A90-888725DE16BB}" dt="2022-11-24T13:06:49.633" v="118" actId="1076"/>
          <ac:picMkLst>
            <pc:docMk/>
            <pc:sldMk cId="4117983607" sldId="294"/>
            <ac:picMk id="6" creationId="{40AD5F71-C547-4D90-84C3-4A84864D54D0}"/>
          </ac:picMkLst>
        </pc:picChg>
      </pc:sldChg>
      <pc:sldChg chg="addSp modSp add del mod">
        <pc:chgData name="Sally Hawkes" userId="c69af0bbab4ab865" providerId="LiveId" clId="{44CBAA2C-D533-C345-8A90-888725DE16BB}" dt="2022-12-02T17:08:16.127" v="366" actId="2696"/>
        <pc:sldMkLst>
          <pc:docMk/>
          <pc:sldMk cId="381880779" sldId="295"/>
        </pc:sldMkLst>
        <pc:spChg chg="add mod">
          <ac:chgData name="Sally Hawkes" userId="c69af0bbab4ab865" providerId="LiveId" clId="{44CBAA2C-D533-C345-8A90-888725DE16BB}" dt="2022-11-24T13:07:26.767" v="125"/>
          <ac:spMkLst>
            <pc:docMk/>
            <pc:sldMk cId="381880779" sldId="295"/>
            <ac:spMk id="2" creationId="{77838E13-4D7D-9029-51F5-1AC3DAE832AD}"/>
          </ac:spMkLst>
        </pc:spChg>
        <pc:picChg chg="mod">
          <ac:chgData name="Sally Hawkes" userId="c69af0bbab4ab865" providerId="LiveId" clId="{44CBAA2C-D533-C345-8A90-888725DE16BB}" dt="2022-11-24T13:07:24.666" v="124" actId="1076"/>
          <ac:picMkLst>
            <pc:docMk/>
            <pc:sldMk cId="381880779" sldId="295"/>
            <ac:picMk id="6" creationId="{40AD5F71-C547-4D90-84C3-4A84864D54D0}"/>
          </ac:picMkLst>
        </pc:picChg>
      </pc:sldChg>
      <pc:sldChg chg="addSp modSp add del mod">
        <pc:chgData name="Sally Hawkes" userId="c69af0bbab4ab865" providerId="LiveId" clId="{44CBAA2C-D533-C345-8A90-888725DE16BB}" dt="2022-12-02T17:08:14.700" v="365" actId="2696"/>
        <pc:sldMkLst>
          <pc:docMk/>
          <pc:sldMk cId="795271845" sldId="296"/>
        </pc:sldMkLst>
        <pc:spChg chg="mod">
          <ac:chgData name="Sally Hawkes" userId="c69af0bbab4ab865" providerId="LiveId" clId="{44CBAA2C-D533-C345-8A90-888725DE16BB}" dt="2022-11-15T12:51:45.911" v="61" actId="1076"/>
          <ac:spMkLst>
            <pc:docMk/>
            <pc:sldMk cId="795271845" sldId="296"/>
            <ac:spMk id="2" creationId="{FA0B4AB5-088C-4DD1-BF4E-05852143A10E}"/>
          </ac:spMkLst>
        </pc:spChg>
        <pc:spChg chg="add mod">
          <ac:chgData name="Sally Hawkes" userId="c69af0bbab4ab865" providerId="LiveId" clId="{44CBAA2C-D533-C345-8A90-888725DE16BB}" dt="2022-11-24T13:07:48.532" v="128" actId="1076"/>
          <ac:spMkLst>
            <pc:docMk/>
            <pc:sldMk cId="795271845" sldId="296"/>
            <ac:spMk id="9" creationId="{6B0B5559-2385-BC5B-2B4F-73AA264C526C}"/>
          </ac:spMkLst>
        </pc:spChg>
        <pc:picChg chg="mod">
          <ac:chgData name="Sally Hawkes" userId="c69af0bbab4ab865" providerId="LiveId" clId="{44CBAA2C-D533-C345-8A90-888725DE16BB}" dt="2022-11-24T13:07:35.534" v="126" actId="1076"/>
          <ac:picMkLst>
            <pc:docMk/>
            <pc:sldMk cId="795271845" sldId="296"/>
            <ac:picMk id="6" creationId="{40AD5F71-C547-4D90-84C3-4A84864D54D0}"/>
          </ac:picMkLst>
        </pc:picChg>
      </pc:sldChg>
      <pc:sldChg chg="add">
        <pc:chgData name="Sally Hawkes" userId="c69af0bbab4ab865" providerId="LiveId" clId="{44CBAA2C-D533-C345-8A90-888725DE16BB}" dt="2022-11-15T12:52:40.749" v="63"/>
        <pc:sldMkLst>
          <pc:docMk/>
          <pc:sldMk cId="386840336" sldId="297"/>
        </pc:sldMkLst>
      </pc:sldChg>
      <pc:sldChg chg="add">
        <pc:chgData name="Sally Hawkes" userId="c69af0bbab4ab865" providerId="LiveId" clId="{44CBAA2C-D533-C345-8A90-888725DE16BB}" dt="2022-11-15T12:53:05.564" v="64"/>
        <pc:sldMkLst>
          <pc:docMk/>
          <pc:sldMk cId="0" sldId="298"/>
        </pc:sldMkLst>
      </pc:sldChg>
      <pc:sldChg chg="add del">
        <pc:chgData name="Sally Hawkes" userId="c69af0bbab4ab865" providerId="LiveId" clId="{44CBAA2C-D533-C345-8A90-888725DE16BB}" dt="2022-12-02T17:12:13.441" v="375" actId="2696"/>
        <pc:sldMkLst>
          <pc:docMk/>
          <pc:sldMk cId="0" sldId="299"/>
        </pc:sldMkLst>
      </pc:sldChg>
      <pc:sldChg chg="add">
        <pc:chgData name="Sally Hawkes" userId="c69af0bbab4ab865" providerId="LiveId" clId="{44CBAA2C-D533-C345-8A90-888725DE16BB}" dt="2022-11-24T13:01:23.227" v="89"/>
        <pc:sldMkLst>
          <pc:docMk/>
          <pc:sldMk cId="0" sldId="300"/>
        </pc:sldMkLst>
      </pc:sldChg>
      <pc:sldChg chg="add">
        <pc:chgData name="Sally Hawkes" userId="c69af0bbab4ab865" providerId="LiveId" clId="{44CBAA2C-D533-C345-8A90-888725DE16BB}" dt="2022-11-24T13:03:31.463" v="93"/>
        <pc:sldMkLst>
          <pc:docMk/>
          <pc:sldMk cId="857979467" sldId="301"/>
        </pc:sldMkLst>
      </pc:sldChg>
      <pc:sldChg chg="add">
        <pc:chgData name="Sally Hawkes" userId="c69af0bbab4ab865" providerId="LiveId" clId="{44CBAA2C-D533-C345-8A90-888725DE16BB}" dt="2022-11-24T13:04:07.579" v="95"/>
        <pc:sldMkLst>
          <pc:docMk/>
          <pc:sldMk cId="0" sldId="302"/>
        </pc:sldMkLst>
      </pc:sldChg>
      <pc:sldChg chg="add">
        <pc:chgData name="Sally Hawkes" userId="c69af0bbab4ab865" providerId="LiveId" clId="{44CBAA2C-D533-C345-8A90-888725DE16BB}" dt="2022-11-24T13:04:07.579" v="95"/>
        <pc:sldMkLst>
          <pc:docMk/>
          <pc:sldMk cId="3260485679" sldId="303"/>
        </pc:sldMkLst>
      </pc:sldChg>
      <pc:sldChg chg="add del">
        <pc:chgData name="Sally Hawkes" userId="c69af0bbab4ab865" providerId="LiveId" clId="{44CBAA2C-D533-C345-8A90-888725DE16BB}" dt="2022-12-02T17:10:58.090" v="373" actId="2696"/>
        <pc:sldMkLst>
          <pc:docMk/>
          <pc:sldMk cId="0" sldId="304"/>
        </pc:sldMkLst>
      </pc:sldChg>
      <pc:sldChg chg="add del">
        <pc:chgData name="Sally Hawkes" userId="c69af0bbab4ab865" providerId="LiveId" clId="{44CBAA2C-D533-C345-8A90-888725DE16BB}" dt="2022-11-24T13:04:45.745" v="98"/>
        <pc:sldMkLst>
          <pc:docMk/>
          <pc:sldMk cId="2904143549" sldId="304"/>
        </pc:sldMkLst>
      </pc:sldChg>
      <pc:sldChg chg="addSp delSp modSp add del mod">
        <pc:chgData name="Sally Hawkes" userId="c69af0bbab4ab865" providerId="LiveId" clId="{44CBAA2C-D533-C345-8A90-888725DE16BB}" dt="2022-11-28T12:19:59.020" v="229" actId="478"/>
        <pc:sldMkLst>
          <pc:docMk/>
          <pc:sldMk cId="1086154269" sldId="305"/>
        </pc:sldMkLst>
        <pc:spChg chg="add del mod">
          <ac:chgData name="Sally Hawkes" userId="c69af0bbab4ab865" providerId="LiveId" clId="{44CBAA2C-D533-C345-8A90-888725DE16BB}" dt="2022-11-28T12:19:59.020" v="229" actId="478"/>
          <ac:spMkLst>
            <pc:docMk/>
            <pc:sldMk cId="1086154269" sldId="305"/>
            <ac:spMk id="3" creationId="{E35D5E4B-2AF8-9C6B-9FBA-53D151EE734E}"/>
          </ac:spMkLst>
        </pc:spChg>
        <pc:spChg chg="mod">
          <ac:chgData name="Sally Hawkes" userId="c69af0bbab4ab865" providerId="LiveId" clId="{44CBAA2C-D533-C345-8A90-888725DE16BB}" dt="2022-11-28T12:19:53.012" v="226" actId="20577"/>
          <ac:spMkLst>
            <pc:docMk/>
            <pc:sldMk cId="1086154269" sldId="305"/>
            <ac:spMk id="90" creationId="{00000000-0000-0000-0000-000000000000}"/>
          </ac:spMkLst>
        </pc:spChg>
        <pc:spChg chg="del mod">
          <ac:chgData name="Sally Hawkes" userId="c69af0bbab4ab865" providerId="LiveId" clId="{44CBAA2C-D533-C345-8A90-888725DE16BB}" dt="2022-11-28T12:19:56.781" v="228" actId="478"/>
          <ac:spMkLst>
            <pc:docMk/>
            <pc:sldMk cId="1086154269" sldId="305"/>
            <ac:spMk id="91" creationId="{00000000-0000-0000-0000-000000000000}"/>
          </ac:spMkLst>
        </pc:spChg>
      </pc:sldChg>
      <pc:sldChg chg="modSp add mod ord">
        <pc:chgData name="Sally Hawkes" userId="c69af0bbab4ab865" providerId="LiveId" clId="{44CBAA2C-D533-C345-8A90-888725DE16BB}" dt="2022-11-28T12:20:56.007" v="299" actId="20577"/>
        <pc:sldMkLst>
          <pc:docMk/>
          <pc:sldMk cId="319476496" sldId="306"/>
        </pc:sldMkLst>
        <pc:spChg chg="mod">
          <ac:chgData name="Sally Hawkes" userId="c69af0bbab4ab865" providerId="LiveId" clId="{44CBAA2C-D533-C345-8A90-888725DE16BB}" dt="2022-11-28T12:20:56.007" v="299" actId="20577"/>
          <ac:spMkLst>
            <pc:docMk/>
            <pc:sldMk cId="319476496" sldId="306"/>
            <ac:spMk id="90" creationId="{00000000-0000-0000-0000-000000000000}"/>
          </ac:spMkLst>
        </pc:spChg>
      </pc:sldChg>
      <pc:sldChg chg="add del">
        <pc:chgData name="Sally Hawkes" userId="c69af0bbab4ab865" providerId="LiveId" clId="{44CBAA2C-D533-C345-8A90-888725DE16BB}" dt="2022-11-24T13:04:45.745" v="98"/>
        <pc:sldMkLst>
          <pc:docMk/>
          <pc:sldMk cId="2732826337" sldId="306"/>
        </pc:sldMkLst>
      </pc:sldChg>
      <pc:sldChg chg="modSp add mod ord">
        <pc:chgData name="Sally Hawkes" userId="c69af0bbab4ab865" providerId="LiveId" clId="{44CBAA2C-D533-C345-8A90-888725DE16BB}" dt="2022-11-28T12:22:02.797" v="325" actId="1076"/>
        <pc:sldMkLst>
          <pc:docMk/>
          <pc:sldMk cId="566912103" sldId="307"/>
        </pc:sldMkLst>
        <pc:spChg chg="mod">
          <ac:chgData name="Sally Hawkes" userId="c69af0bbab4ab865" providerId="LiveId" clId="{44CBAA2C-D533-C345-8A90-888725DE16BB}" dt="2022-11-28T12:22:02.797" v="325" actId="1076"/>
          <ac:spMkLst>
            <pc:docMk/>
            <pc:sldMk cId="566912103" sldId="307"/>
            <ac:spMk id="88" creationId="{00000000-0000-0000-0000-000000000000}"/>
          </ac:spMkLst>
        </pc:spChg>
        <pc:spChg chg="mod">
          <ac:chgData name="Sally Hawkes" userId="c69af0bbab4ab865" providerId="LiveId" clId="{44CBAA2C-D533-C345-8A90-888725DE16BB}" dt="2022-11-28T12:22:00.979" v="324" actId="20577"/>
          <ac:spMkLst>
            <pc:docMk/>
            <pc:sldMk cId="566912103" sldId="307"/>
            <ac:spMk id="90" creationId="{00000000-0000-0000-0000-000000000000}"/>
          </ac:spMkLst>
        </pc:spChg>
      </pc:sldChg>
      <pc:sldChg chg="add del setBg">
        <pc:chgData name="Sally Hawkes" userId="c69af0bbab4ab865" providerId="LiveId" clId="{44CBAA2C-D533-C345-8A90-888725DE16BB}" dt="2022-11-28T12:21:26.735" v="302" actId="2696"/>
        <pc:sldMkLst>
          <pc:docMk/>
          <pc:sldMk cId="387036095" sldId="308"/>
        </pc:sldMkLst>
      </pc:sldChg>
      <pc:sldChg chg="modSp add mod ord">
        <pc:chgData name="Sally Hawkes" userId="c69af0bbab4ab865" providerId="LiveId" clId="{44CBAA2C-D533-C345-8A90-888725DE16BB}" dt="2022-11-28T12:22:49.832" v="349" actId="20577"/>
        <pc:sldMkLst>
          <pc:docMk/>
          <pc:sldMk cId="2860196061" sldId="308"/>
        </pc:sldMkLst>
        <pc:spChg chg="mod">
          <ac:chgData name="Sally Hawkes" userId="c69af0bbab4ab865" providerId="LiveId" clId="{44CBAA2C-D533-C345-8A90-888725DE16BB}" dt="2022-11-28T12:22:49.832" v="349" actId="20577"/>
          <ac:spMkLst>
            <pc:docMk/>
            <pc:sldMk cId="2860196061" sldId="308"/>
            <ac:spMk id="90" creationId="{00000000-0000-0000-0000-000000000000}"/>
          </ac:spMkLst>
        </pc:spChg>
      </pc:sldChg>
      <pc:sldChg chg="modSp add mod ord">
        <pc:chgData name="Sally Hawkes" userId="c69af0bbab4ab865" providerId="LiveId" clId="{44CBAA2C-D533-C345-8A90-888725DE16BB}" dt="2022-11-28T12:23:30.099" v="361" actId="20577"/>
        <pc:sldMkLst>
          <pc:docMk/>
          <pc:sldMk cId="745990357" sldId="309"/>
        </pc:sldMkLst>
        <pc:spChg chg="mod">
          <ac:chgData name="Sally Hawkes" userId="c69af0bbab4ab865" providerId="LiveId" clId="{44CBAA2C-D533-C345-8A90-888725DE16BB}" dt="2022-11-28T12:23:30.099" v="361" actId="20577"/>
          <ac:spMkLst>
            <pc:docMk/>
            <pc:sldMk cId="745990357" sldId="309"/>
            <ac:spMk id="90" creationId="{00000000-0000-0000-0000-000000000000}"/>
          </ac:spMkLst>
        </pc:spChg>
      </pc:sldChg>
      <pc:sldChg chg="add">
        <pc:chgData name="Sally Hawkes" userId="c69af0bbab4ab865" providerId="LiveId" clId="{44CBAA2C-D533-C345-8A90-888725DE16BB}" dt="2022-12-02T17:04:35.508" v="362"/>
        <pc:sldMkLst>
          <pc:docMk/>
          <pc:sldMk cId="2448346616" sldId="310"/>
        </pc:sldMkLst>
      </pc:sldChg>
      <pc:sldChg chg="add">
        <pc:chgData name="Sally Hawkes" userId="c69af0bbab4ab865" providerId="LiveId" clId="{44CBAA2C-D533-C345-8A90-888725DE16BB}" dt="2022-12-02T17:04:35.508" v="362"/>
        <pc:sldMkLst>
          <pc:docMk/>
          <pc:sldMk cId="1964068319" sldId="311"/>
        </pc:sldMkLst>
      </pc:sldChg>
      <pc:sldChg chg="add">
        <pc:chgData name="Sally Hawkes" userId="c69af0bbab4ab865" providerId="LiveId" clId="{44CBAA2C-D533-C345-8A90-888725DE16BB}" dt="2022-12-02T17:04:35.508" v="362"/>
        <pc:sldMkLst>
          <pc:docMk/>
          <pc:sldMk cId="836440472" sldId="312"/>
        </pc:sldMkLst>
      </pc:sldChg>
      <pc:sldChg chg="add del">
        <pc:chgData name="Sally Hawkes" userId="c69af0bbab4ab865" providerId="LiveId" clId="{44CBAA2C-D533-C345-8A90-888725DE16BB}" dt="2022-12-02T17:08:51.504" v="369" actId="2696"/>
        <pc:sldMkLst>
          <pc:docMk/>
          <pc:sldMk cId="1469259941" sldId="313"/>
        </pc:sldMkLst>
      </pc:sldChg>
      <pc:sldChg chg="add">
        <pc:chgData name="Sally Hawkes" userId="c69af0bbab4ab865" providerId="LiveId" clId="{44CBAA2C-D533-C345-8A90-888725DE16BB}" dt="2022-12-02T17:08:48.743" v="368"/>
        <pc:sldMkLst>
          <pc:docMk/>
          <pc:sldMk cId="4117983607" sldId="314"/>
        </pc:sldMkLst>
      </pc:sldChg>
      <pc:sldChg chg="add">
        <pc:chgData name="Sally Hawkes" userId="c69af0bbab4ab865" providerId="LiveId" clId="{44CBAA2C-D533-C345-8A90-888725DE16BB}" dt="2022-12-02T17:09:55.535" v="370"/>
        <pc:sldMkLst>
          <pc:docMk/>
          <pc:sldMk cId="0" sldId="315"/>
        </pc:sldMkLst>
      </pc:sldChg>
      <pc:sldChg chg="add">
        <pc:chgData name="Sally Hawkes" userId="c69af0bbab4ab865" providerId="LiveId" clId="{44CBAA2C-D533-C345-8A90-888725DE16BB}" dt="2022-12-02T17:10:55.091" v="372"/>
        <pc:sldMkLst>
          <pc:docMk/>
          <pc:sldMk cId="0" sldId="316"/>
        </pc:sldMkLst>
      </pc:sldChg>
      <pc:sldChg chg="add">
        <pc:chgData name="Sally Hawkes" userId="c69af0bbab4ab865" providerId="LiveId" clId="{44CBAA2C-D533-C345-8A90-888725DE16BB}" dt="2022-12-02T17:12:08.039" v="374"/>
        <pc:sldMkLst>
          <pc:docMk/>
          <pc:sldMk cId="0" sldId="31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466365-46D4-3949-89F2-DBE5D4AA5546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27B7CBC-5230-224B-A74E-02168654C2BC}">
      <dgm:prSet phldrT="[Text]"/>
      <dgm:spPr/>
      <dgm:t>
        <a:bodyPr/>
        <a:lstStyle/>
        <a:p>
          <a:r>
            <a:rPr lang="en-GB" dirty="0"/>
            <a:t>Interest</a:t>
          </a:r>
        </a:p>
      </dgm:t>
    </dgm:pt>
    <dgm:pt modelId="{2622DF5C-A500-1048-AE7E-120258BF78FE}" type="parTrans" cxnId="{45006D7A-A238-F545-BA44-3876275FE471}">
      <dgm:prSet/>
      <dgm:spPr/>
      <dgm:t>
        <a:bodyPr/>
        <a:lstStyle/>
        <a:p>
          <a:endParaRPr lang="en-GB"/>
        </a:p>
      </dgm:t>
    </dgm:pt>
    <dgm:pt modelId="{958DB26F-9314-9146-9211-A0DE68258D2A}" type="sibTrans" cxnId="{45006D7A-A238-F545-BA44-3876275FE471}">
      <dgm:prSet/>
      <dgm:spPr/>
      <dgm:t>
        <a:bodyPr/>
        <a:lstStyle/>
        <a:p>
          <a:endParaRPr lang="en-GB"/>
        </a:p>
      </dgm:t>
    </dgm:pt>
    <dgm:pt modelId="{ED3F0AAB-44C7-EC44-A01F-716404B0CB4E}">
      <dgm:prSet phldrT="[Text]"/>
      <dgm:spPr/>
      <dgm:t>
        <a:bodyPr/>
        <a:lstStyle/>
        <a:p>
          <a:r>
            <a:rPr lang="en-GB" dirty="0"/>
            <a:t>Societal and Economic Benefit</a:t>
          </a:r>
        </a:p>
      </dgm:t>
    </dgm:pt>
    <dgm:pt modelId="{C469DCDB-0772-2941-9D7E-E7947143004B}" type="parTrans" cxnId="{32470846-B324-0745-B2BA-6D650AD5CDF3}">
      <dgm:prSet/>
      <dgm:spPr/>
      <dgm:t>
        <a:bodyPr/>
        <a:lstStyle/>
        <a:p>
          <a:endParaRPr lang="en-GB"/>
        </a:p>
      </dgm:t>
    </dgm:pt>
    <dgm:pt modelId="{A9272D15-8E17-DA46-B6FA-B7D23BBB7E35}" type="sibTrans" cxnId="{32470846-B324-0745-B2BA-6D650AD5CDF3}">
      <dgm:prSet/>
      <dgm:spPr/>
      <dgm:t>
        <a:bodyPr/>
        <a:lstStyle/>
        <a:p>
          <a:endParaRPr lang="en-GB"/>
        </a:p>
      </dgm:t>
    </dgm:pt>
    <dgm:pt modelId="{568DBD26-B5AE-564D-8E02-EFEC87750E6C}">
      <dgm:prSet phldrT="[Text]"/>
      <dgm:spPr/>
      <dgm:t>
        <a:bodyPr/>
        <a:lstStyle/>
        <a:p>
          <a:r>
            <a:rPr lang="en-GB" dirty="0"/>
            <a:t>Computational Expense</a:t>
          </a:r>
        </a:p>
      </dgm:t>
    </dgm:pt>
    <dgm:pt modelId="{12DD2DFA-D61B-8845-AAB8-345DA55D68F9}" type="parTrans" cxnId="{ABB817AC-5C67-5C45-8982-B43F563394B8}">
      <dgm:prSet/>
      <dgm:spPr/>
      <dgm:t>
        <a:bodyPr/>
        <a:lstStyle/>
        <a:p>
          <a:endParaRPr lang="en-GB"/>
        </a:p>
      </dgm:t>
    </dgm:pt>
    <dgm:pt modelId="{18621D16-D58B-684B-8ED4-B2D04AE41EB2}" type="sibTrans" cxnId="{ABB817AC-5C67-5C45-8982-B43F563394B8}">
      <dgm:prSet/>
      <dgm:spPr/>
      <dgm:t>
        <a:bodyPr/>
        <a:lstStyle/>
        <a:p>
          <a:endParaRPr lang="en-GB"/>
        </a:p>
      </dgm:t>
    </dgm:pt>
    <dgm:pt modelId="{A7DC9728-F5CD-3A4A-8FB0-780E5E5FFA10}">
      <dgm:prSet phldrT="[Text]"/>
      <dgm:spPr/>
      <dgm:t>
        <a:bodyPr/>
        <a:lstStyle/>
        <a:p>
          <a:r>
            <a:rPr lang="en-GB" dirty="0"/>
            <a:t>Prior Investment</a:t>
          </a:r>
        </a:p>
      </dgm:t>
    </dgm:pt>
    <dgm:pt modelId="{7630A913-C9B3-7C4B-A3D8-F6D72081715E}" type="parTrans" cxnId="{F22A6B5B-4C70-C142-B060-36FF2B28EE2C}">
      <dgm:prSet/>
      <dgm:spPr/>
      <dgm:t>
        <a:bodyPr/>
        <a:lstStyle/>
        <a:p>
          <a:endParaRPr lang="en-GB"/>
        </a:p>
      </dgm:t>
    </dgm:pt>
    <dgm:pt modelId="{5A50E4BD-18B7-2D48-813C-4D02E62A80CE}" type="sibTrans" cxnId="{F22A6B5B-4C70-C142-B060-36FF2B28EE2C}">
      <dgm:prSet/>
      <dgm:spPr/>
      <dgm:t>
        <a:bodyPr/>
        <a:lstStyle/>
        <a:p>
          <a:endParaRPr lang="en-GB"/>
        </a:p>
      </dgm:t>
    </dgm:pt>
    <dgm:pt modelId="{B5892FF6-8D37-B146-A372-F4C429B23D5E}" type="pres">
      <dgm:prSet presAssocID="{29466365-46D4-3949-89F2-DBE5D4AA5546}" presName="matrix" presStyleCnt="0">
        <dgm:presLayoutVars>
          <dgm:chMax val="1"/>
          <dgm:dir/>
          <dgm:resizeHandles val="exact"/>
        </dgm:presLayoutVars>
      </dgm:prSet>
      <dgm:spPr/>
    </dgm:pt>
    <dgm:pt modelId="{826325D8-6EE2-A24B-93BC-A1ADF33FA34F}" type="pres">
      <dgm:prSet presAssocID="{29466365-46D4-3949-89F2-DBE5D4AA5546}" presName="axisShape" presStyleLbl="bgShp" presStyleIdx="0" presStyleCnt="1"/>
      <dgm:spPr/>
    </dgm:pt>
    <dgm:pt modelId="{17C481AD-F7A7-ED44-9A8A-6EA76D54372A}" type="pres">
      <dgm:prSet presAssocID="{29466365-46D4-3949-89F2-DBE5D4AA554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89860BC-D578-7545-A929-C952E32344B2}" type="pres">
      <dgm:prSet presAssocID="{29466365-46D4-3949-89F2-DBE5D4AA554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05FC047-C748-2D48-BE85-D1D1C8DECF96}" type="pres">
      <dgm:prSet presAssocID="{29466365-46D4-3949-89F2-DBE5D4AA554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A168E8-114F-EE42-8B1B-D0BC8A2ED0B1}" type="pres">
      <dgm:prSet presAssocID="{29466365-46D4-3949-89F2-DBE5D4AA554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48F9812-9881-B54C-AC1F-6A006231CA3E}" type="presOf" srcId="{A7DC9728-F5CD-3A4A-8FB0-780E5E5FFA10}" destId="{C7A168E8-114F-EE42-8B1B-D0BC8A2ED0B1}" srcOrd="0" destOrd="0" presId="urn:microsoft.com/office/officeart/2005/8/layout/matrix2"/>
    <dgm:cxn modelId="{F22A6B5B-4C70-C142-B060-36FF2B28EE2C}" srcId="{29466365-46D4-3949-89F2-DBE5D4AA5546}" destId="{A7DC9728-F5CD-3A4A-8FB0-780E5E5FFA10}" srcOrd="3" destOrd="0" parTransId="{7630A913-C9B3-7C4B-A3D8-F6D72081715E}" sibTransId="{5A50E4BD-18B7-2D48-813C-4D02E62A80CE}"/>
    <dgm:cxn modelId="{32470846-B324-0745-B2BA-6D650AD5CDF3}" srcId="{29466365-46D4-3949-89F2-DBE5D4AA5546}" destId="{ED3F0AAB-44C7-EC44-A01F-716404B0CB4E}" srcOrd="1" destOrd="0" parTransId="{C469DCDB-0772-2941-9D7E-E7947143004B}" sibTransId="{A9272D15-8E17-DA46-B6FA-B7D23BBB7E35}"/>
    <dgm:cxn modelId="{45006D7A-A238-F545-BA44-3876275FE471}" srcId="{29466365-46D4-3949-89F2-DBE5D4AA5546}" destId="{827B7CBC-5230-224B-A74E-02168654C2BC}" srcOrd="0" destOrd="0" parTransId="{2622DF5C-A500-1048-AE7E-120258BF78FE}" sibTransId="{958DB26F-9314-9146-9211-A0DE68258D2A}"/>
    <dgm:cxn modelId="{255E3881-A03C-7349-94C3-F681CDC75133}" type="presOf" srcId="{568DBD26-B5AE-564D-8E02-EFEC87750E6C}" destId="{605FC047-C748-2D48-BE85-D1D1C8DECF96}" srcOrd="0" destOrd="0" presId="urn:microsoft.com/office/officeart/2005/8/layout/matrix2"/>
    <dgm:cxn modelId="{17AF0F82-3B38-5A4C-B5FB-23947A86145A}" type="presOf" srcId="{827B7CBC-5230-224B-A74E-02168654C2BC}" destId="{17C481AD-F7A7-ED44-9A8A-6EA76D54372A}" srcOrd="0" destOrd="0" presId="urn:microsoft.com/office/officeart/2005/8/layout/matrix2"/>
    <dgm:cxn modelId="{1EE9C885-52B0-9243-865F-E66AB3643B49}" type="presOf" srcId="{29466365-46D4-3949-89F2-DBE5D4AA5546}" destId="{B5892FF6-8D37-B146-A372-F4C429B23D5E}" srcOrd="0" destOrd="0" presId="urn:microsoft.com/office/officeart/2005/8/layout/matrix2"/>
    <dgm:cxn modelId="{ABB817AC-5C67-5C45-8982-B43F563394B8}" srcId="{29466365-46D4-3949-89F2-DBE5D4AA5546}" destId="{568DBD26-B5AE-564D-8E02-EFEC87750E6C}" srcOrd="2" destOrd="0" parTransId="{12DD2DFA-D61B-8845-AAB8-345DA55D68F9}" sibTransId="{18621D16-D58B-684B-8ED4-B2D04AE41EB2}"/>
    <dgm:cxn modelId="{419809CD-0337-CD48-ADDD-1DE0CF0C92CC}" type="presOf" srcId="{ED3F0AAB-44C7-EC44-A01F-716404B0CB4E}" destId="{389860BC-D578-7545-A929-C952E32344B2}" srcOrd="0" destOrd="0" presId="urn:microsoft.com/office/officeart/2005/8/layout/matrix2"/>
    <dgm:cxn modelId="{081FDB38-E8CC-EB4E-9A28-9AF745F4A24A}" type="presParOf" srcId="{B5892FF6-8D37-B146-A372-F4C429B23D5E}" destId="{826325D8-6EE2-A24B-93BC-A1ADF33FA34F}" srcOrd="0" destOrd="0" presId="urn:microsoft.com/office/officeart/2005/8/layout/matrix2"/>
    <dgm:cxn modelId="{2EEF1E7A-9DDF-3D4F-8276-FD8AEFC1CD23}" type="presParOf" srcId="{B5892FF6-8D37-B146-A372-F4C429B23D5E}" destId="{17C481AD-F7A7-ED44-9A8A-6EA76D54372A}" srcOrd="1" destOrd="0" presId="urn:microsoft.com/office/officeart/2005/8/layout/matrix2"/>
    <dgm:cxn modelId="{81E15CD2-6A2D-1349-A756-3D7F84442E03}" type="presParOf" srcId="{B5892FF6-8D37-B146-A372-F4C429B23D5E}" destId="{389860BC-D578-7545-A929-C952E32344B2}" srcOrd="2" destOrd="0" presId="urn:microsoft.com/office/officeart/2005/8/layout/matrix2"/>
    <dgm:cxn modelId="{95DBAC6E-8156-2541-AC48-4044CB047CA9}" type="presParOf" srcId="{B5892FF6-8D37-B146-A372-F4C429B23D5E}" destId="{605FC047-C748-2D48-BE85-D1D1C8DECF96}" srcOrd="3" destOrd="0" presId="urn:microsoft.com/office/officeart/2005/8/layout/matrix2"/>
    <dgm:cxn modelId="{2CA5624A-A393-704B-8D01-D8E57E2B13FC}" type="presParOf" srcId="{B5892FF6-8D37-B146-A372-F4C429B23D5E}" destId="{C7A168E8-114F-EE42-8B1B-D0BC8A2ED0B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325D8-6EE2-A24B-93BC-A1ADF33FA34F}">
      <dsp:nvSpPr>
        <dsp:cNvPr id="0" name=""/>
        <dsp:cNvSpPr/>
      </dsp:nvSpPr>
      <dsp:spPr>
        <a:xfrm>
          <a:off x="258273" y="0"/>
          <a:ext cx="2889139" cy="2889139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481AD-F7A7-ED44-9A8A-6EA76D54372A}">
      <dsp:nvSpPr>
        <dsp:cNvPr id="0" name=""/>
        <dsp:cNvSpPr/>
      </dsp:nvSpPr>
      <dsp:spPr>
        <a:xfrm>
          <a:off x="446067" y="187794"/>
          <a:ext cx="1155655" cy="1155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Interest</a:t>
          </a:r>
        </a:p>
      </dsp:txBody>
      <dsp:txXfrm>
        <a:off x="502481" y="244208"/>
        <a:ext cx="1042827" cy="1042827"/>
      </dsp:txXfrm>
    </dsp:sp>
    <dsp:sp modelId="{389860BC-D578-7545-A929-C952E32344B2}">
      <dsp:nvSpPr>
        <dsp:cNvPr id="0" name=""/>
        <dsp:cNvSpPr/>
      </dsp:nvSpPr>
      <dsp:spPr>
        <a:xfrm>
          <a:off x="1803962" y="187794"/>
          <a:ext cx="1155655" cy="1155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Societal and Economic Benefit</a:t>
          </a:r>
        </a:p>
      </dsp:txBody>
      <dsp:txXfrm>
        <a:off x="1860376" y="244208"/>
        <a:ext cx="1042827" cy="1042827"/>
      </dsp:txXfrm>
    </dsp:sp>
    <dsp:sp modelId="{605FC047-C748-2D48-BE85-D1D1C8DECF96}">
      <dsp:nvSpPr>
        <dsp:cNvPr id="0" name=""/>
        <dsp:cNvSpPr/>
      </dsp:nvSpPr>
      <dsp:spPr>
        <a:xfrm>
          <a:off x="446067" y="1545689"/>
          <a:ext cx="1155655" cy="1155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Computational Expense</a:t>
          </a:r>
        </a:p>
      </dsp:txBody>
      <dsp:txXfrm>
        <a:off x="502481" y="1602103"/>
        <a:ext cx="1042827" cy="1042827"/>
      </dsp:txXfrm>
    </dsp:sp>
    <dsp:sp modelId="{C7A168E8-114F-EE42-8B1B-D0BC8A2ED0B1}">
      <dsp:nvSpPr>
        <dsp:cNvPr id="0" name=""/>
        <dsp:cNvSpPr/>
      </dsp:nvSpPr>
      <dsp:spPr>
        <a:xfrm>
          <a:off x="1803962" y="1545689"/>
          <a:ext cx="1155655" cy="1155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Prior Investment</a:t>
          </a:r>
        </a:p>
      </dsp:txBody>
      <dsp:txXfrm>
        <a:off x="1860376" y="1602103"/>
        <a:ext cx="1042827" cy="1042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6ba219e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26ba219e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75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6ba219e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26ba219e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728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2457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9AAAC52-3559-488B-98B8-AF7621D5AFFA}" type="slidenum">
              <a:rPr lang="en-GB" sz="1400" b="0" strike="noStrike" spc="-1">
                <a:latin typeface="Times New Roman"/>
              </a:rPr>
              <a:t>18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1398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7160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420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111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4578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completed location graph. Include model picture. Include paper figure after my work. Make it clear that its from a paper. General image for sensor network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BB36A-35B8-46C3-AEF1-3E9AFE2618D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564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81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69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2525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83ACB25-FF8E-4744-9E57-781E7225E80A}" type="slidenum">
              <a:rPr lang="en-GB" sz="1400" b="0" strike="noStrike" spc="-1">
                <a:latin typeface="Times New Roman"/>
              </a:rPr>
              <a:t>9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71772a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0271772a9e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0271772a9e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diagramData" Target="../diagrams/data1.xml"/><Relationship Id="rId5" Type="http://schemas.openxmlformats.org/officeDocument/2006/relationships/image" Target="../media/image37.png"/><Relationship Id="rId15" Type="http://schemas.microsoft.com/office/2007/relationships/diagramDrawing" Target="../diagrams/drawing1.xml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5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4.emf"/><Relationship Id="rId7" Type="http://schemas.openxmlformats.org/officeDocument/2006/relationships/image" Target="../media/image100.png"/><Relationship Id="rId2" Type="http://schemas.openxmlformats.org/officeDocument/2006/relationships/hyperlink" Target="https://manospits.github.io/Phenesth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08.png"/><Relationship Id="rId4" Type="http://schemas.openxmlformats.org/officeDocument/2006/relationships/image" Target="../media/image105.png"/><Relationship Id="rId9" Type="http://schemas.openxmlformats.org/officeDocument/2006/relationships/image" Target="../media/image10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microsoft.com/office/2007/relationships/hdphoto" Target="../media/hdphoto1.wdp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emf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emf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6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59080" y="-1058395"/>
            <a:ext cx="11673840" cy="8229600"/>
          </a:xfrm>
          <a:prstGeom prst="rect">
            <a:avLst/>
          </a:pr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5982850"/>
            <a:ext cx="12192000" cy="8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lt1"/>
              </a:buClr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Distributed Algorithms CDT Showcase</a:t>
            </a:r>
            <a:endParaRPr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 December 2022, London</a:t>
            </a:r>
            <a:endParaRPr dirty="0"/>
          </a:p>
        </p:txBody>
      </p:sp>
      <p:pic>
        <p:nvPicPr>
          <p:cNvPr id="92" name="Google Shape;92;p1" descr="The University of Liverpoo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793" y="6018147"/>
            <a:ext cx="3120413" cy="80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088" y="6156862"/>
            <a:ext cx="2095950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6B0178D-B7C6-79D2-3228-3EC91C118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863" y="5811290"/>
            <a:ext cx="1723049" cy="12181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036E800-03B5-EF7B-1CFA-BD4542806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1"/>
          <a:stretch/>
        </p:blipFill>
        <p:spPr>
          <a:xfrm>
            <a:off x="5734825" y="3841869"/>
            <a:ext cx="3537477" cy="1639787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D24F398-DDD2-949D-8698-F09266FB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532" y="2028813"/>
            <a:ext cx="3538455" cy="1681255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25FF014D-E562-B338-21B4-7EA921BE2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453" y="5712516"/>
            <a:ext cx="1668468" cy="1042792"/>
          </a:xfrm>
          <a:prstGeom prst="rect">
            <a:avLst/>
          </a:prstGeom>
        </p:spPr>
      </p:pic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3500" dirty="0">
                <a:latin typeface="Arial"/>
                <a:ea typeface="Arial"/>
                <a:cs typeface="Arial"/>
                <a:sym typeface="Arial"/>
              </a:rPr>
              <a:t>Block Sparse Bayesian Learning (BSBL) For Plasma Optical Emission Spectra (POES) Analysis</a:t>
            </a:r>
            <a:endParaRPr sz="3500" dirty="0"/>
          </a:p>
        </p:txBody>
      </p:sp>
      <p:sp>
        <p:nvSpPr>
          <p:cNvPr id="101" name="Google Shape;101;g10271772a9e_2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65436" cy="3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207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Ø"/>
            </a:pP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POES analysis can be represented as compressed sensing problem.</a:t>
            </a:r>
          </a:p>
          <a:p>
            <a:pPr marL="5207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Ø"/>
            </a:pP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State vector is a concatenation of sub-vectors.</a:t>
            </a:r>
          </a:p>
          <a:p>
            <a:pPr marL="5207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Ø"/>
            </a:pP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BSBL can be used to solve POES effectively.</a:t>
            </a:r>
          </a:p>
          <a:p>
            <a:pPr marL="5207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Ø"/>
            </a:pP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Working on parallelization of BSBL algorithms to improve speed, accuracy and scalability.</a:t>
            </a:r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1308894" y="5903881"/>
            <a:ext cx="7000164" cy="665684"/>
            <a:chOff x="1478496" y="5903799"/>
            <a:chExt cx="6493056" cy="665684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534752" y="5903799"/>
              <a:ext cx="3436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dirty="0">
                  <a:solidFill>
                    <a:schemeClr val="dk1"/>
                  </a:solidFill>
                </a:rPr>
                <a:t>Oisín Boyle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" name="Table 100">
            <a:extLst>
              <a:ext uri="{FF2B5EF4-FFF2-40B4-BE49-F238E27FC236}">
                <a16:creationId xmlns:a16="http://schemas.microsoft.com/office/drawing/2014/main" id="{42815308-7039-73C6-933F-4E08DE86C82E}"/>
              </a:ext>
            </a:extLst>
          </p:cNvPr>
          <p:cNvGraphicFramePr>
            <a:graphicFrameLocks noGrp="1"/>
          </p:cNvGraphicFramePr>
          <p:nvPr/>
        </p:nvGraphicFramePr>
        <p:xfrm>
          <a:off x="9054374" y="1918760"/>
          <a:ext cx="2868627" cy="3622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09">
                  <a:extLst>
                    <a:ext uri="{9D8B030D-6E8A-4147-A177-3AD203B41FA5}">
                      <a16:colId xmlns:a16="http://schemas.microsoft.com/office/drawing/2014/main" val="3777373376"/>
                    </a:ext>
                  </a:extLst>
                </a:gridCol>
                <a:gridCol w="956209">
                  <a:extLst>
                    <a:ext uri="{9D8B030D-6E8A-4147-A177-3AD203B41FA5}">
                      <a16:colId xmlns:a16="http://schemas.microsoft.com/office/drawing/2014/main" val="2407569232"/>
                    </a:ext>
                  </a:extLst>
                </a:gridCol>
                <a:gridCol w="956209">
                  <a:extLst>
                    <a:ext uri="{9D8B030D-6E8A-4147-A177-3AD203B41FA5}">
                      <a16:colId xmlns:a16="http://schemas.microsoft.com/office/drawing/2014/main" val="2917381198"/>
                    </a:ext>
                  </a:extLst>
                </a:gridCol>
              </a:tblGrid>
              <a:tr h="587332">
                <a:tc>
                  <a:txBody>
                    <a:bodyPr/>
                    <a:lstStyle/>
                    <a:p>
                      <a:r>
                        <a:rPr lang="en-GB" sz="1400" dirty="0"/>
                        <a:t>Element/Molecule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Maximum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693190"/>
                  </a:ext>
                </a:extLst>
              </a:tr>
              <a:tr h="567579">
                <a:tc>
                  <a:txBody>
                    <a:bodyPr/>
                    <a:lstStyle/>
                    <a:p>
                      <a:r>
                        <a:rPr lang="en-GB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4.345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4.345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35162"/>
                  </a:ext>
                </a:extLst>
              </a:tr>
              <a:tr h="587332">
                <a:tc>
                  <a:txBody>
                    <a:bodyPr/>
                    <a:lstStyle/>
                    <a:p>
                      <a:r>
                        <a:rPr lang="en-GB" sz="1400" dirty="0"/>
                        <a:t>N2+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2.939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2.939, 0.357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8278"/>
                  </a:ext>
                </a:extLst>
              </a:tr>
              <a:tr h="1312859">
                <a:tc>
                  <a:txBody>
                    <a:bodyPr/>
                    <a:lstStyle/>
                    <a:p>
                      <a:r>
                        <a:rPr lang="en-GB" sz="14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1.812, 0.392, 0.190,  0.178, 0.028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027134"/>
                  </a:ext>
                </a:extLst>
              </a:tr>
              <a:tr h="567579">
                <a:tc>
                  <a:txBody>
                    <a:bodyPr/>
                    <a:lstStyle/>
                    <a:p>
                      <a:r>
                        <a:rPr lang="en-GB" sz="1400" dirty="0" err="1"/>
                        <a:t>YCl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9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/>
        </p:nvSpPr>
        <p:spPr>
          <a:xfrm>
            <a:off x="3052790" y="55698"/>
            <a:ext cx="6318021" cy="796468"/>
          </a:xfrm>
          <a:prstGeom prst="rect">
            <a:avLst/>
          </a:prstGeom>
          <a:noFill/>
          <a:ln w="9525" cap="flat" cmpd="sng">
            <a:solidFill>
              <a:srgbClr val="618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1600" b="1" kern="0" dirty="0">
                <a:latin typeface="Roboto"/>
                <a:ea typeface="Roboto"/>
                <a:cs typeface="Roboto"/>
                <a:sym typeface="Roboto"/>
              </a:rPr>
              <a:t>Uncertain Heterogeneous Algorithmic Teamwork (UHAT)</a:t>
            </a:r>
            <a:endParaRPr lang="en-US" sz="1600" b="1" kern="0" dirty="0">
              <a:latin typeface="Roboto"/>
              <a:ea typeface="Roboto"/>
              <a:cs typeface="Roboto"/>
              <a:sym typeface="Roboto"/>
            </a:endParaRPr>
          </a:p>
          <a:p>
            <a:pPr algn="ctr" defTabSz="1219170"/>
            <a:r>
              <a:rPr lang="en-GB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Matthew Carter [m.j.carter2@liverpool.ac.uk, https://</a:t>
            </a:r>
            <a:r>
              <a:rPr lang="en-GB" sz="1200" kern="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mjcarter.co</a:t>
            </a:r>
            <a:r>
              <a:rPr lang="en-GB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]</a:t>
            </a:r>
          </a:p>
          <a:p>
            <a:pPr algn="ctr" defTabSz="1219170"/>
            <a:r>
              <a:rPr lang="en-GB" sz="1200" i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Supervised by Simon Maskell, Paul </a:t>
            </a:r>
            <a:r>
              <a:rPr lang="en-GB" sz="1200" i="1" kern="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Spirakis</a:t>
            </a:r>
            <a:r>
              <a:rPr lang="en-GB" sz="1200" i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Edward Pyzer-Knapp</a:t>
            </a:r>
            <a:endParaRPr lang="en-GB" sz="1200" i="1" kern="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0DC4F1D-52AB-4832-855B-8C810BD6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85" y="5990783"/>
            <a:ext cx="2789704" cy="724250"/>
          </a:xfrm>
          <a:prstGeom prst="rect">
            <a:avLst/>
          </a:prstGeom>
        </p:spPr>
      </p:pic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8B8E50-9B06-4317-928E-DF28591F0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126" y="5972082"/>
            <a:ext cx="2971800" cy="7429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4035B3-C5CC-4CB1-BBFE-19E09012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997" y="6223369"/>
            <a:ext cx="2743200" cy="2952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0522C6-B4D6-4567-A29B-89FBB8F8DA16}"/>
              </a:ext>
            </a:extLst>
          </p:cNvPr>
          <p:cNvCxnSpPr>
            <a:cxnSpLocks/>
          </p:cNvCxnSpPr>
          <p:nvPr/>
        </p:nvCxnSpPr>
        <p:spPr>
          <a:xfrm flipV="1">
            <a:off x="8806656" y="1058195"/>
            <a:ext cx="51421" cy="49138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34;p13">
            <a:extLst>
              <a:ext uri="{FF2B5EF4-FFF2-40B4-BE49-F238E27FC236}">
                <a16:creationId xmlns:a16="http://schemas.microsoft.com/office/drawing/2014/main" id="{B2DDE7AE-0B81-42F9-8047-E33F6CF6D10B}"/>
              </a:ext>
            </a:extLst>
          </p:cNvPr>
          <p:cNvSpPr txBox="1"/>
          <p:nvPr/>
        </p:nvSpPr>
        <p:spPr>
          <a:xfrm>
            <a:off x="970918" y="1047629"/>
            <a:ext cx="3423991" cy="34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4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Opportunistic Sequential Monte Carlo</a:t>
            </a:r>
            <a:endParaRPr sz="1400" b="1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34;p13">
            <a:extLst>
              <a:ext uri="{FF2B5EF4-FFF2-40B4-BE49-F238E27FC236}">
                <a16:creationId xmlns:a16="http://schemas.microsoft.com/office/drawing/2014/main" id="{143A9823-46F8-45F0-997D-869DEA67279D}"/>
              </a:ext>
            </a:extLst>
          </p:cNvPr>
          <p:cNvSpPr txBox="1"/>
          <p:nvPr/>
        </p:nvSpPr>
        <p:spPr>
          <a:xfrm>
            <a:off x="5698569" y="1047629"/>
            <a:ext cx="2728294" cy="3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-GB" sz="1400" b="1" kern="0" dirty="0">
                <a:solidFill>
                  <a:srgbClr val="000000"/>
                </a:solidFill>
                <a:latin typeface="Roboto"/>
                <a:ea typeface="Roboto"/>
                <a:sym typeface="Roboto"/>
              </a:rPr>
              <a:t>Natural Language Processing</a:t>
            </a:r>
            <a:endParaRPr lang="en-US" dirty="0"/>
          </a:p>
        </p:txBody>
      </p:sp>
      <p:sp>
        <p:nvSpPr>
          <p:cNvPr id="28" name="Google Shape;134;p13">
            <a:extLst>
              <a:ext uri="{FF2B5EF4-FFF2-40B4-BE49-F238E27FC236}">
                <a16:creationId xmlns:a16="http://schemas.microsoft.com/office/drawing/2014/main" id="{7730BBD4-DF35-4964-B2E1-8C658CC1A324}"/>
              </a:ext>
            </a:extLst>
          </p:cNvPr>
          <p:cNvSpPr txBox="1"/>
          <p:nvPr/>
        </p:nvSpPr>
        <p:spPr>
          <a:xfrm>
            <a:off x="9670731" y="1047565"/>
            <a:ext cx="1936476" cy="3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400" b="1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COVID-19 Modelling</a:t>
            </a:r>
            <a:endParaRPr sz="1400" b="1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32BCEA8-8FCF-4F8F-AAC5-4DDEC6773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98" y="2435380"/>
            <a:ext cx="3071092" cy="53641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4F47626-442E-4B74-84C0-8EE3F0BB25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6818" y="1703848"/>
            <a:ext cx="1932824" cy="498668"/>
          </a:xfrm>
          <a:prstGeom prst="rect">
            <a:avLst/>
          </a:prstGeom>
        </p:spPr>
      </p:pic>
      <p:sp>
        <p:nvSpPr>
          <p:cNvPr id="36" name="Google Shape;134;p13">
            <a:extLst>
              <a:ext uri="{FF2B5EF4-FFF2-40B4-BE49-F238E27FC236}">
                <a16:creationId xmlns:a16="http://schemas.microsoft.com/office/drawing/2014/main" id="{43A38F60-4CF9-4CE9-95CF-624AD5D67767}"/>
              </a:ext>
            </a:extLst>
          </p:cNvPr>
          <p:cNvSpPr txBox="1"/>
          <p:nvPr/>
        </p:nvSpPr>
        <p:spPr>
          <a:xfrm>
            <a:off x="5420993" y="1511547"/>
            <a:ext cx="3271771" cy="92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-GB" sz="1200" b="1" kern="0" dirty="0">
                <a:solidFill>
                  <a:srgbClr val="000000"/>
                </a:solidFill>
                <a:latin typeface="Roboto"/>
                <a:ea typeface="Roboto"/>
                <a:sym typeface="Roboto"/>
              </a:rPr>
              <a:t>Project Aim: </a:t>
            </a:r>
            <a:r>
              <a:rPr lang="en-GB" sz="1200" kern="0" dirty="0">
                <a:ea typeface="+mn-lt"/>
                <a:cs typeface="+mn-lt"/>
                <a:sym typeface="Roboto"/>
              </a:rPr>
              <a:t>Analyse academic publications to gain an understanding of the landscape of relevant markets and support academic and industrial ventures</a:t>
            </a:r>
            <a:endParaRPr lang="en-GB" sz="1200" kern="0" dirty="0">
              <a:ea typeface="+mn-lt"/>
              <a:cs typeface="+mn-lt"/>
            </a:endParaRPr>
          </a:p>
        </p:txBody>
      </p:sp>
      <p:sp>
        <p:nvSpPr>
          <p:cNvPr id="37" name="Google Shape;134;p13">
            <a:extLst>
              <a:ext uri="{FF2B5EF4-FFF2-40B4-BE49-F238E27FC236}">
                <a16:creationId xmlns:a16="http://schemas.microsoft.com/office/drawing/2014/main" id="{FBB5914D-91A1-4122-9767-816A15188131}"/>
              </a:ext>
            </a:extLst>
          </p:cNvPr>
          <p:cNvSpPr txBox="1"/>
          <p:nvPr/>
        </p:nvSpPr>
        <p:spPr>
          <a:xfrm>
            <a:off x="98144" y="1511547"/>
            <a:ext cx="4846221" cy="176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2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Sequential Monte Carlo (SMC) Samplers</a:t>
            </a:r>
            <a:r>
              <a:rPr lang="en-GB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are population-based algorithms for </a:t>
            </a:r>
            <a:r>
              <a:rPr lang="en-GB" sz="12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numerical Bayesian inference</a:t>
            </a:r>
          </a:p>
          <a:p>
            <a:pPr marL="171450" indent="-17145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University of Liverpool, </a:t>
            </a:r>
            <a:r>
              <a:rPr lang="en-GB" sz="1200" kern="0" dirty="0">
                <a:solidFill>
                  <a:srgbClr val="000000"/>
                </a:solidFill>
                <a:ea typeface="+mn-lt"/>
                <a:cs typeface="+mn-lt"/>
                <a:sym typeface="Roboto"/>
              </a:rPr>
              <a:t>IBM Research and STFC Hartree Centre</a:t>
            </a:r>
            <a:r>
              <a:rPr lang="en-GB" sz="1200" kern="0" dirty="0">
                <a:solidFill>
                  <a:srgbClr val="000000"/>
                </a:solidFill>
                <a:latin typeface="Arial"/>
                <a:ea typeface="Roboto"/>
                <a:cs typeface="+mn-lt"/>
                <a:sym typeface="Roboto"/>
              </a:rPr>
              <a:t> </a:t>
            </a:r>
            <a:r>
              <a:rPr lang="en-GB" sz="1200" kern="0" dirty="0">
                <a:solidFill>
                  <a:srgbClr val="000000"/>
                </a:solidFill>
                <a:latin typeface="Roboto"/>
                <a:ea typeface="Roboto"/>
                <a:cs typeface="+mn-lt"/>
                <a:sym typeface="Roboto"/>
              </a:rPr>
              <a:t>previously</a:t>
            </a:r>
            <a:r>
              <a:rPr lang="en-GB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developed a </a:t>
            </a:r>
            <a:r>
              <a:rPr lang="en-GB" sz="12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parallel SMC sampler</a:t>
            </a:r>
            <a:r>
              <a:rPr lang="en-GB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exploit </a:t>
            </a:r>
            <a:r>
              <a:rPr lang="en-GB" sz="12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homogeneous super-computing hardware</a:t>
            </a:r>
          </a:p>
          <a:p>
            <a:pPr marL="171450" indent="-17145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2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UHAT </a:t>
            </a:r>
            <a:r>
              <a:rPr lang="en-GB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developed opportunistic SMC samplers which utilise a </a:t>
            </a:r>
            <a:r>
              <a:rPr lang="en-GB" sz="12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large number of distributed heterogeneous commodity-computing hardware </a:t>
            </a:r>
            <a:r>
              <a:rPr lang="en-GB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(i.e. a mix of desktop PC’s, GPU’s and mobile phones)</a:t>
            </a:r>
            <a:endParaRPr lang="en-GB" sz="1200" b="1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indent="-17145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sz="12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499D2D2-1CDA-45E6-92EB-4136AA10CE3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188" y="3195697"/>
            <a:ext cx="2364004" cy="265221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F52208-410D-B085-F21E-34C3064D2F8E}"/>
              </a:ext>
            </a:extLst>
          </p:cNvPr>
          <p:cNvCxnSpPr>
            <a:cxnSpLocks/>
          </p:cNvCxnSpPr>
          <p:nvPr/>
        </p:nvCxnSpPr>
        <p:spPr>
          <a:xfrm flipV="1">
            <a:off x="5192999" y="1048846"/>
            <a:ext cx="51422" cy="487648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611B2CD-066E-E69A-1FCC-84D1D0C0E4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0" y="3429000"/>
            <a:ext cx="4826889" cy="2107094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CEB5C59-5CA0-ADCD-3C1A-5756363E16CA}"/>
              </a:ext>
            </a:extLst>
          </p:cNvPr>
          <p:cNvGraphicFramePr/>
          <p:nvPr/>
        </p:nvGraphicFramePr>
        <p:xfrm>
          <a:off x="5309510" y="2646955"/>
          <a:ext cx="3405686" cy="2889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F94F7B-CC78-5772-2850-1F2E610DCE33}"/>
              </a:ext>
            </a:extLst>
          </p:cNvPr>
          <p:cNvSpPr txBox="1"/>
          <p:nvPr/>
        </p:nvSpPr>
        <p:spPr>
          <a:xfrm>
            <a:off x="3298223" y="6130490"/>
            <a:ext cx="279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Matthew Carter</a:t>
            </a:r>
          </a:p>
        </p:txBody>
      </p:sp>
    </p:spTree>
    <p:extLst>
      <p:ext uri="{BB962C8B-B14F-4D97-AF65-F5344CB8AC3E}">
        <p14:creationId xmlns:p14="http://schemas.microsoft.com/office/powerpoint/2010/main" val="364019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207567" y="281368"/>
            <a:ext cx="11877268" cy="6576617"/>
            <a:chOff x="155675" y="211025"/>
            <a:chExt cx="8907951" cy="4932463"/>
          </a:xfrm>
        </p:grpSpPr>
        <p:sp>
          <p:nvSpPr>
            <p:cNvPr id="55" name="Google Shape;55;p13"/>
            <p:cNvSpPr txBox="1"/>
            <p:nvPr/>
          </p:nvSpPr>
          <p:spPr>
            <a:xfrm>
              <a:off x="4743825" y="1678700"/>
              <a:ext cx="2816100" cy="10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067" b="1" u="sng">
                  <a:latin typeface="Roboto"/>
                  <a:ea typeface="Roboto"/>
                  <a:cs typeface="Roboto"/>
                  <a:sym typeface="Roboto"/>
                </a:rPr>
                <a:t>SMC SAMPLERS</a:t>
              </a:r>
              <a:endParaRPr sz="1067" b="1" u="sng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Handles multimodality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Distributed </a:t>
              </a:r>
              <a:r>
                <a:rPr lang="en-GB" sz="1067" u="sng">
                  <a:latin typeface="Roboto"/>
                  <a:ea typeface="Roboto"/>
                  <a:cs typeface="Roboto"/>
                  <a:sym typeface="Roboto"/>
                </a:rPr>
                <a:t>Hypotheses </a:t>
              </a:r>
              <a:endParaRPr sz="1067" u="sng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endParaRPr sz="1067" u="sng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endParaRPr sz="1067" u="sng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endParaRPr sz="1067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65871" y="220850"/>
              <a:ext cx="1497757" cy="620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6588438" y="987675"/>
              <a:ext cx="24423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Each weight is a distribution that we need to infer </a:t>
              </a:r>
              <a:endParaRPr sz="1067">
                <a:solidFill>
                  <a:srgbClr val="618E6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7397171" y="1637359"/>
              <a:ext cx="1523246" cy="321204"/>
            </a:xfrm>
            <a:custGeom>
              <a:avLst/>
              <a:gdLst/>
              <a:ahLst/>
              <a:cxnLst/>
              <a:rect l="l" t="t" r="r" b="b"/>
              <a:pathLst>
                <a:path w="254086" h="54166" extrusionOk="0">
                  <a:moveTo>
                    <a:pt x="0" y="53808"/>
                  </a:moveTo>
                  <a:cubicBezTo>
                    <a:pt x="5999" y="53092"/>
                    <a:pt x="24979" y="56673"/>
                    <a:pt x="35991" y="49511"/>
                  </a:cubicBezTo>
                  <a:cubicBezTo>
                    <a:pt x="47003" y="42349"/>
                    <a:pt x="57836" y="12893"/>
                    <a:pt x="66073" y="10834"/>
                  </a:cubicBezTo>
                  <a:cubicBezTo>
                    <a:pt x="74310" y="8775"/>
                    <a:pt x="77533" y="32232"/>
                    <a:pt x="85412" y="37156"/>
                  </a:cubicBezTo>
                  <a:cubicBezTo>
                    <a:pt x="93291" y="42080"/>
                    <a:pt x="101617" y="46557"/>
                    <a:pt x="113345" y="40379"/>
                  </a:cubicBezTo>
                  <a:cubicBezTo>
                    <a:pt x="125074" y="34201"/>
                    <a:pt x="140742" y="-626"/>
                    <a:pt x="155783" y="90"/>
                  </a:cubicBezTo>
                  <a:cubicBezTo>
                    <a:pt x="170824" y="806"/>
                    <a:pt x="187208" y="35902"/>
                    <a:pt x="203592" y="44676"/>
                  </a:cubicBezTo>
                  <a:cubicBezTo>
                    <a:pt x="219976" y="53450"/>
                    <a:pt x="245670" y="51391"/>
                    <a:pt x="254086" y="52734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3"/>
            <p:cNvSpPr/>
            <p:nvPr/>
          </p:nvSpPr>
          <p:spPr>
            <a:xfrm>
              <a:off x="7440987" y="1460547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7733302" y="1460547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007346" y="1460547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8299661" y="1460547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8573706" y="1460547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7718673" y="2036613"/>
              <a:ext cx="80400" cy="79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8007346" y="2047650"/>
              <a:ext cx="57900" cy="576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8259633" y="1982815"/>
              <a:ext cx="123900" cy="1221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8573706" y="2060532"/>
              <a:ext cx="45000" cy="447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cxnSp>
          <p:nvCxnSpPr>
            <p:cNvPr id="68" name="Google Shape;68;p13"/>
            <p:cNvCxnSpPr>
              <a:stCxn id="63" idx="4"/>
              <a:endCxn id="67" idx="0"/>
            </p:cNvCxnSpPr>
            <p:nvPr/>
          </p:nvCxnSpPr>
          <p:spPr>
            <a:xfrm flipH="1">
              <a:off x="8596206" y="1522047"/>
              <a:ext cx="8400" cy="5385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69" name="Google Shape;69;p13"/>
            <p:cNvCxnSpPr>
              <a:stCxn id="62" idx="4"/>
              <a:endCxn id="66" idx="0"/>
            </p:cNvCxnSpPr>
            <p:nvPr/>
          </p:nvCxnSpPr>
          <p:spPr>
            <a:xfrm flipH="1">
              <a:off x="8321561" y="1522047"/>
              <a:ext cx="9000" cy="4608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70;p13"/>
            <p:cNvCxnSpPr>
              <a:stCxn id="61" idx="4"/>
              <a:endCxn id="65" idx="0"/>
            </p:cNvCxnSpPr>
            <p:nvPr/>
          </p:nvCxnSpPr>
          <p:spPr>
            <a:xfrm flipH="1">
              <a:off x="8036146" y="1522047"/>
              <a:ext cx="2100" cy="5256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71;p13"/>
            <p:cNvCxnSpPr>
              <a:stCxn id="60" idx="4"/>
              <a:endCxn id="64" idx="0"/>
            </p:cNvCxnSpPr>
            <p:nvPr/>
          </p:nvCxnSpPr>
          <p:spPr>
            <a:xfrm flipH="1">
              <a:off x="7758802" y="1522047"/>
              <a:ext cx="5400" cy="5145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72;p13"/>
            <p:cNvCxnSpPr>
              <a:stCxn id="59" idx="4"/>
            </p:cNvCxnSpPr>
            <p:nvPr/>
          </p:nvCxnSpPr>
          <p:spPr>
            <a:xfrm>
              <a:off x="7471887" y="1522047"/>
              <a:ext cx="300" cy="5655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73" name="Google Shape;73;p13"/>
            <p:cNvSpPr/>
            <p:nvPr/>
          </p:nvSpPr>
          <p:spPr>
            <a:xfrm>
              <a:off x="7460582" y="2086798"/>
              <a:ext cx="23100" cy="228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7697960" y="2484310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818959" y="2484310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8135833" y="2484310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299661" y="2484310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8445220" y="2484310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79" name="Google Shape;79;p13"/>
            <p:cNvGrpSpPr/>
            <p:nvPr/>
          </p:nvGrpSpPr>
          <p:grpSpPr>
            <a:xfrm>
              <a:off x="7728139" y="2226307"/>
              <a:ext cx="61890" cy="91902"/>
              <a:chOff x="4554706" y="2668513"/>
              <a:chExt cx="110105" cy="165263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4554706" y="2723675"/>
                <a:ext cx="110100" cy="110100"/>
              </a:xfrm>
              <a:prstGeom prst="ellipse">
                <a:avLst/>
              </a:prstGeom>
              <a:solidFill>
                <a:srgbClr val="618E6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4554711" y="2668513"/>
                <a:ext cx="110100" cy="110100"/>
              </a:xfrm>
              <a:prstGeom prst="ellipse">
                <a:avLst/>
              </a:prstGeom>
              <a:solidFill>
                <a:srgbClr val="618E6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grpSp>
          <p:nvGrpSpPr>
            <p:cNvPr id="82" name="Google Shape;82;p13"/>
            <p:cNvGrpSpPr/>
            <p:nvPr/>
          </p:nvGrpSpPr>
          <p:grpSpPr>
            <a:xfrm>
              <a:off x="8290722" y="2226308"/>
              <a:ext cx="61899" cy="110233"/>
              <a:chOff x="5555565" y="2655075"/>
              <a:chExt cx="110121" cy="198225"/>
            </a:xfrm>
          </p:grpSpPr>
          <p:sp>
            <p:nvSpPr>
              <p:cNvPr id="83" name="Google Shape;83;p13"/>
              <p:cNvSpPr/>
              <p:nvPr/>
            </p:nvSpPr>
            <p:spPr>
              <a:xfrm>
                <a:off x="5555586" y="2743200"/>
                <a:ext cx="110100" cy="110100"/>
              </a:xfrm>
              <a:prstGeom prst="ellipse">
                <a:avLst/>
              </a:prstGeom>
              <a:solidFill>
                <a:srgbClr val="618E6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5555565" y="2701450"/>
                <a:ext cx="110100" cy="110100"/>
              </a:xfrm>
              <a:prstGeom prst="ellipse">
                <a:avLst/>
              </a:prstGeom>
              <a:solidFill>
                <a:srgbClr val="618E6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5555565" y="2655075"/>
                <a:ext cx="110100" cy="110100"/>
              </a:xfrm>
              <a:prstGeom prst="ellipse">
                <a:avLst/>
              </a:prstGeom>
              <a:solidFill>
                <a:srgbClr val="618E6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cxnSp>
          <p:nvCxnSpPr>
            <p:cNvPr id="86" name="Google Shape;86;p13"/>
            <p:cNvCxnSpPr>
              <a:stCxn id="64" idx="4"/>
              <a:endCxn id="81" idx="0"/>
            </p:cNvCxnSpPr>
            <p:nvPr/>
          </p:nvCxnSpPr>
          <p:spPr>
            <a:xfrm>
              <a:off x="7758873" y="2116113"/>
              <a:ext cx="300" cy="1101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8321437" y="2110696"/>
              <a:ext cx="0" cy="1098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88;p13"/>
            <p:cNvCxnSpPr>
              <a:stCxn id="80" idx="4"/>
              <a:endCxn id="74" idx="0"/>
            </p:cNvCxnSpPr>
            <p:nvPr/>
          </p:nvCxnSpPr>
          <p:spPr>
            <a:xfrm flipH="1">
              <a:off x="7728783" y="2318210"/>
              <a:ext cx="30300" cy="1662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89;p13"/>
            <p:cNvCxnSpPr>
              <a:stCxn id="80" idx="4"/>
              <a:endCxn id="75" idx="0"/>
            </p:cNvCxnSpPr>
            <p:nvPr/>
          </p:nvCxnSpPr>
          <p:spPr>
            <a:xfrm>
              <a:off x="7759083" y="2318210"/>
              <a:ext cx="90900" cy="1662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90;p13"/>
            <p:cNvCxnSpPr>
              <a:stCxn id="83" idx="4"/>
              <a:endCxn id="76" idx="0"/>
            </p:cNvCxnSpPr>
            <p:nvPr/>
          </p:nvCxnSpPr>
          <p:spPr>
            <a:xfrm flipH="1">
              <a:off x="8166877" y="2336541"/>
              <a:ext cx="154800" cy="1479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91" name="Google Shape;91;p13"/>
            <p:cNvCxnSpPr>
              <a:stCxn id="83" idx="4"/>
              <a:endCxn id="77" idx="0"/>
            </p:cNvCxnSpPr>
            <p:nvPr/>
          </p:nvCxnSpPr>
          <p:spPr>
            <a:xfrm>
              <a:off x="8321677" y="2336541"/>
              <a:ext cx="9000" cy="1479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92" name="Google Shape;92;p13"/>
            <p:cNvCxnSpPr>
              <a:stCxn id="83" idx="4"/>
              <a:endCxn id="78" idx="0"/>
            </p:cNvCxnSpPr>
            <p:nvPr/>
          </p:nvCxnSpPr>
          <p:spPr>
            <a:xfrm>
              <a:off x="8321677" y="2336541"/>
              <a:ext cx="154500" cy="1479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93;p13"/>
            <p:cNvSpPr/>
            <p:nvPr/>
          </p:nvSpPr>
          <p:spPr>
            <a:xfrm>
              <a:off x="7362401" y="2611888"/>
              <a:ext cx="1523246" cy="321204"/>
            </a:xfrm>
            <a:custGeom>
              <a:avLst/>
              <a:gdLst/>
              <a:ahLst/>
              <a:cxnLst/>
              <a:rect l="l" t="t" r="r" b="b"/>
              <a:pathLst>
                <a:path w="254086" h="54166" extrusionOk="0">
                  <a:moveTo>
                    <a:pt x="0" y="53808"/>
                  </a:moveTo>
                  <a:cubicBezTo>
                    <a:pt x="5999" y="53092"/>
                    <a:pt x="24979" y="56673"/>
                    <a:pt x="35991" y="49511"/>
                  </a:cubicBezTo>
                  <a:cubicBezTo>
                    <a:pt x="47003" y="42349"/>
                    <a:pt x="57836" y="12893"/>
                    <a:pt x="66073" y="10834"/>
                  </a:cubicBezTo>
                  <a:cubicBezTo>
                    <a:pt x="74310" y="8775"/>
                    <a:pt x="77533" y="32232"/>
                    <a:pt x="85412" y="37156"/>
                  </a:cubicBezTo>
                  <a:cubicBezTo>
                    <a:pt x="93291" y="42080"/>
                    <a:pt x="101617" y="46557"/>
                    <a:pt x="113345" y="40379"/>
                  </a:cubicBezTo>
                  <a:cubicBezTo>
                    <a:pt x="125074" y="34201"/>
                    <a:pt x="140742" y="-626"/>
                    <a:pt x="155783" y="90"/>
                  </a:cubicBezTo>
                  <a:cubicBezTo>
                    <a:pt x="170824" y="806"/>
                    <a:pt x="187208" y="35902"/>
                    <a:pt x="203592" y="44676"/>
                  </a:cubicBezTo>
                  <a:cubicBezTo>
                    <a:pt x="219976" y="53450"/>
                    <a:pt x="245670" y="51391"/>
                    <a:pt x="254086" y="52734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4" name="Google Shape;94;p13"/>
            <p:cNvCxnSpPr/>
            <p:nvPr/>
          </p:nvCxnSpPr>
          <p:spPr>
            <a:xfrm>
              <a:off x="8476108" y="2531126"/>
              <a:ext cx="0" cy="4941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95;p13"/>
            <p:cNvCxnSpPr/>
            <p:nvPr/>
          </p:nvCxnSpPr>
          <p:spPr>
            <a:xfrm flipH="1">
              <a:off x="8326343" y="2534729"/>
              <a:ext cx="8400" cy="4476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96" name="Google Shape;96;p13"/>
            <p:cNvCxnSpPr/>
            <p:nvPr/>
          </p:nvCxnSpPr>
          <p:spPr>
            <a:xfrm flipH="1">
              <a:off x="8160995" y="2531126"/>
              <a:ext cx="3900" cy="4941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97;p13"/>
            <p:cNvCxnSpPr/>
            <p:nvPr/>
          </p:nvCxnSpPr>
          <p:spPr>
            <a:xfrm flipH="1">
              <a:off x="7850042" y="2530940"/>
              <a:ext cx="4200" cy="5034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98" name="Google Shape;98;p13"/>
            <p:cNvCxnSpPr/>
            <p:nvPr/>
          </p:nvCxnSpPr>
          <p:spPr>
            <a:xfrm flipH="1">
              <a:off x="7722801" y="2531126"/>
              <a:ext cx="3900" cy="494100"/>
            </a:xfrm>
            <a:prstGeom prst="straightConnector1">
              <a:avLst/>
            </a:prstGeom>
            <a:noFill/>
            <a:ln w="9525" cap="flat" cmpd="sng">
              <a:solidFill>
                <a:srgbClr val="618E6B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99" name="Google Shape;99;p13"/>
            <p:cNvSpPr/>
            <p:nvPr/>
          </p:nvSpPr>
          <p:spPr>
            <a:xfrm>
              <a:off x="8268809" y="3073930"/>
              <a:ext cx="123900" cy="1221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8435957" y="3116641"/>
              <a:ext cx="80400" cy="79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120783" y="3116641"/>
              <a:ext cx="80400" cy="79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7682589" y="3116641"/>
              <a:ext cx="80400" cy="79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7818952" y="3125817"/>
              <a:ext cx="61800" cy="61500"/>
            </a:xfrm>
            <a:prstGeom prst="ellipse">
              <a:avLst/>
            </a:prstGeom>
            <a:solidFill>
              <a:srgbClr val="618E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pic>
          <p:nvPicPr>
            <p:cNvPr id="104" name="Google Shape;104;p13" descr="\pi(.)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31518" y="1838111"/>
              <a:ext cx="132108" cy="87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 descr="q(.)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27342" y="2355234"/>
              <a:ext cx="110944" cy="784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2817900" y="211025"/>
              <a:ext cx="3508200" cy="678300"/>
              <a:chOff x="2728450" y="211025"/>
              <a:chExt cx="3508200" cy="678300"/>
            </a:xfrm>
          </p:grpSpPr>
          <p:sp>
            <p:nvSpPr>
              <p:cNvPr id="107" name="Google Shape;107;p13"/>
              <p:cNvSpPr txBox="1"/>
              <p:nvPr/>
            </p:nvSpPr>
            <p:spPr>
              <a:xfrm>
                <a:off x="2728450" y="211025"/>
                <a:ext cx="3508200" cy="678300"/>
              </a:xfrm>
              <a:prstGeom prst="rect">
                <a:avLst/>
              </a:prstGeom>
              <a:noFill/>
              <a:ln w="9525" cap="flat" cmpd="sng">
                <a:solidFill>
                  <a:srgbClr val="618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600" b="1">
                    <a:solidFill>
                      <a:srgbClr val="618E6B"/>
                    </a:solidFill>
                    <a:latin typeface="Roboto"/>
                    <a:ea typeface="Roboto"/>
                    <a:cs typeface="Roboto"/>
                    <a:sym typeface="Roboto"/>
                  </a:rPr>
                  <a:t>FAST BAYESIAN DEEP LEARNING</a:t>
                </a:r>
                <a:endParaRPr sz="1600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algn="ctr"/>
                <a:r>
                  <a:rPr lang="en-GB" sz="1067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Vincent Beraud supervised by Simon Maskell and Vassil Alexandrov</a:t>
                </a:r>
                <a:endParaRPr sz="1067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08" name="Google Shape;108;p13"/>
              <p:cNvPicPr preferRelativeResize="0"/>
              <p:nvPr/>
            </p:nvPicPr>
            <p:blipFill rotWithShape="1">
              <a:blip r:embed="rId6">
                <a:alphaModFix/>
              </a:blip>
              <a:srcRect t="26746" b="35683"/>
              <a:stretch/>
            </p:blipFill>
            <p:spPr>
              <a:xfrm>
                <a:off x="4265666" y="663325"/>
                <a:ext cx="521387" cy="151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651342" y="677115"/>
                <a:ext cx="487244" cy="1237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3"/>
              <p:cNvPicPr preferRelativeResize="0"/>
              <p:nvPr/>
            </p:nvPicPr>
            <p:blipFill rotWithShape="1">
              <a:blip r:embed="rId8">
                <a:alphaModFix/>
              </a:blip>
              <a:srcRect l="18719" t="19876" r="19643" b="28132"/>
              <a:stretch/>
            </p:blipFill>
            <p:spPr>
              <a:xfrm>
                <a:off x="4964336" y="678355"/>
                <a:ext cx="349407" cy="155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" name="Google Shape;111;p13"/>
            <p:cNvGrpSpPr/>
            <p:nvPr/>
          </p:nvGrpSpPr>
          <p:grpSpPr>
            <a:xfrm>
              <a:off x="4328385" y="1231951"/>
              <a:ext cx="1078112" cy="1144545"/>
              <a:chOff x="1918100" y="2183786"/>
              <a:chExt cx="1853700" cy="2205289"/>
            </a:xfrm>
          </p:grpSpPr>
          <p:sp>
            <p:nvSpPr>
              <p:cNvPr id="112" name="Google Shape;112;p13"/>
              <p:cNvSpPr/>
              <p:nvPr/>
            </p:nvSpPr>
            <p:spPr>
              <a:xfrm>
                <a:off x="1918100" y="2217050"/>
                <a:ext cx="1853700" cy="2172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18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800"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068125" y="2655075"/>
                <a:ext cx="1650600" cy="1734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18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800"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228850" y="3118850"/>
                <a:ext cx="1403700" cy="12273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18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800"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689625" y="3676250"/>
                <a:ext cx="792900" cy="5778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18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800"/>
              </a:p>
            </p:txBody>
          </p:sp>
          <p:sp>
            <p:nvSpPr>
              <p:cNvPr id="116" name="Google Shape;116;p13"/>
              <p:cNvSpPr txBox="1"/>
              <p:nvPr/>
            </p:nvSpPr>
            <p:spPr>
              <a:xfrm>
                <a:off x="2752875" y="3810905"/>
                <a:ext cx="652500" cy="20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800" b="1">
                    <a:solidFill>
                      <a:srgbClr val="618E6B"/>
                    </a:solidFill>
                    <a:latin typeface="Roboto"/>
                    <a:ea typeface="Roboto"/>
                    <a:cs typeface="Roboto"/>
                    <a:sym typeface="Roboto"/>
                  </a:rPr>
                  <a:t>EnKF</a:t>
                </a:r>
                <a:endParaRPr sz="800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" name="Google Shape;117;p13"/>
              <p:cNvSpPr txBox="1"/>
              <p:nvPr/>
            </p:nvSpPr>
            <p:spPr>
              <a:xfrm>
                <a:off x="2228850" y="3201429"/>
                <a:ext cx="1329000" cy="20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800" b="1">
                    <a:solidFill>
                      <a:srgbClr val="618E6B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Particle Filters</a:t>
                </a:r>
                <a:endParaRPr sz="800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8" name="Google Shape;118;p13"/>
              <p:cNvSpPr txBox="1"/>
              <p:nvPr/>
            </p:nvSpPr>
            <p:spPr>
              <a:xfrm>
                <a:off x="2250450" y="2673529"/>
                <a:ext cx="1285800" cy="20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800" b="1">
                    <a:solidFill>
                      <a:srgbClr val="618E6B"/>
                    </a:solidFill>
                    <a:latin typeface="Roboto"/>
                    <a:ea typeface="Roboto"/>
                    <a:cs typeface="Roboto"/>
                    <a:sym typeface="Roboto"/>
                  </a:rPr>
                  <a:t>SMC samplers</a:t>
                </a:r>
                <a:endParaRPr sz="800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9" name="Google Shape;119;p13"/>
              <p:cNvSpPr txBox="1"/>
              <p:nvPr/>
            </p:nvSpPr>
            <p:spPr>
              <a:xfrm>
                <a:off x="2151641" y="2183786"/>
                <a:ext cx="14619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800" b="1">
                    <a:solidFill>
                      <a:srgbClr val="618E6B"/>
                    </a:solidFill>
                    <a:latin typeface="Roboto"/>
                    <a:ea typeface="Roboto"/>
                    <a:cs typeface="Roboto"/>
                    <a:sym typeface="Roboto"/>
                  </a:rPr>
                  <a:t>SMC methods</a:t>
                </a:r>
                <a:endParaRPr sz="800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0" name="Google Shape;120;p13"/>
            <p:cNvGrpSpPr/>
            <p:nvPr/>
          </p:nvGrpSpPr>
          <p:grpSpPr>
            <a:xfrm>
              <a:off x="181652" y="2236174"/>
              <a:ext cx="4377382" cy="1525372"/>
              <a:chOff x="59375" y="2221825"/>
              <a:chExt cx="3882723" cy="1353000"/>
            </a:xfrm>
          </p:grpSpPr>
          <p:sp>
            <p:nvSpPr>
              <p:cNvPr id="121" name="Google Shape;121;p13"/>
              <p:cNvSpPr txBox="1"/>
              <p:nvPr/>
            </p:nvSpPr>
            <p:spPr>
              <a:xfrm>
                <a:off x="1316129" y="2492575"/>
                <a:ext cx="11745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067" b="1" u="sng">
                    <a:latin typeface="Roboto"/>
                    <a:ea typeface="Roboto"/>
                    <a:cs typeface="Roboto"/>
                    <a:sym typeface="Roboto"/>
                  </a:rPr>
                  <a:t>Variational Inference</a:t>
                </a:r>
                <a:endParaRPr sz="1067" b="1" u="sng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22" name="Google Shape;122;p13"/>
              <p:cNvPicPr preferRelativeResize="0"/>
              <p:nvPr/>
            </p:nvPicPr>
            <p:blipFill rotWithShape="1">
              <a:blip r:embed="rId9">
                <a:alphaModFix/>
              </a:blip>
              <a:srcRect l="3316" t="6402"/>
              <a:stretch/>
            </p:blipFill>
            <p:spPr>
              <a:xfrm>
                <a:off x="1430581" y="2974347"/>
                <a:ext cx="882658" cy="4007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" name="Google Shape;123;p13"/>
              <p:cNvSpPr txBox="1"/>
              <p:nvPr/>
            </p:nvSpPr>
            <p:spPr>
              <a:xfrm>
                <a:off x="1306026" y="3404725"/>
                <a:ext cx="12456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GB" sz="1067">
                    <a:latin typeface="Roboto"/>
                    <a:ea typeface="Roboto"/>
                    <a:cs typeface="Roboto"/>
                    <a:sym typeface="Roboto"/>
                  </a:rPr>
                  <a:t>Computationally </a:t>
                </a:r>
                <a:r>
                  <a:rPr lang="en-GB" sz="1067" b="1">
                    <a:solidFill>
                      <a:srgbClr val="1155CC"/>
                    </a:solidFill>
                    <a:latin typeface="Roboto"/>
                    <a:ea typeface="Roboto"/>
                    <a:cs typeface="Roboto"/>
                    <a:sym typeface="Roboto"/>
                  </a:rPr>
                  <a:t>Fast</a:t>
                </a:r>
                <a:endParaRPr sz="1067" b="1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algn="ctr">
                  <a:lnSpc>
                    <a:spcPct val="70000"/>
                  </a:lnSpc>
                </a:pPr>
                <a:endParaRPr sz="1067">
                  <a:latin typeface="Roboto"/>
                  <a:ea typeface="Roboto"/>
                  <a:cs typeface="Roboto"/>
                  <a:sym typeface="Roboto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GB" sz="1067" b="1">
                    <a:solidFill>
                      <a:srgbClr val="CC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Inaccurate </a:t>
                </a:r>
                <a:r>
                  <a:rPr lang="en-GB" sz="1067">
                    <a:latin typeface="Roboto"/>
                    <a:ea typeface="Roboto"/>
                    <a:cs typeface="Roboto"/>
                    <a:sym typeface="Roboto"/>
                  </a:rPr>
                  <a:t>Uncertainty</a:t>
                </a:r>
                <a:endParaRPr sz="1067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24" name="Google Shape;124;p13"/>
              <p:cNvPicPr preferRelativeResize="0"/>
              <p:nvPr/>
            </p:nvPicPr>
            <p:blipFill rotWithShape="1">
              <a:blip r:embed="rId10">
                <a:alphaModFix/>
              </a:blip>
              <a:srcRect l="23132" t="80741" r="29141"/>
              <a:stretch/>
            </p:blipFill>
            <p:spPr>
              <a:xfrm>
                <a:off x="142486" y="3043132"/>
                <a:ext cx="980779" cy="2852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13"/>
              <p:cNvPicPr preferRelativeResize="0"/>
              <p:nvPr/>
            </p:nvPicPr>
            <p:blipFill rotWithShape="1">
              <a:blip r:embed="rId11">
                <a:alphaModFix/>
              </a:blip>
              <a:srcRect l="4469" t="32875" r="8565" b="22954"/>
              <a:stretch/>
            </p:blipFill>
            <p:spPr>
              <a:xfrm>
                <a:off x="2653052" y="2951602"/>
                <a:ext cx="1052174" cy="4007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" name="Google Shape;126;p13"/>
              <p:cNvSpPr txBox="1"/>
              <p:nvPr/>
            </p:nvSpPr>
            <p:spPr>
              <a:xfrm>
                <a:off x="93927" y="2492575"/>
                <a:ext cx="10782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067" b="1" u="sng">
                    <a:latin typeface="Roboto"/>
                    <a:ea typeface="Roboto"/>
                    <a:cs typeface="Roboto"/>
                    <a:sym typeface="Roboto"/>
                  </a:rPr>
                  <a:t>MCMC Methods</a:t>
                </a:r>
                <a:endParaRPr sz="1067" b="1" u="sng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" name="Google Shape;127;p13"/>
              <p:cNvSpPr txBox="1"/>
              <p:nvPr/>
            </p:nvSpPr>
            <p:spPr>
              <a:xfrm>
                <a:off x="93926" y="2734375"/>
                <a:ext cx="13365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1067">
                    <a:latin typeface="Roboto"/>
                    <a:ea typeface="Roboto"/>
                    <a:cs typeface="Roboto"/>
                    <a:sym typeface="Roboto"/>
                  </a:rPr>
                  <a:t>Markov Chain </a:t>
                </a:r>
                <a:r>
                  <a:rPr lang="en-GB" sz="1067" b="1">
                    <a:solidFill>
                      <a:srgbClr val="618E6B"/>
                    </a:solidFill>
                    <a:latin typeface="Roboto"/>
                    <a:ea typeface="Roboto"/>
                    <a:cs typeface="Roboto"/>
                    <a:sym typeface="Roboto"/>
                  </a:rPr>
                  <a:t>Sampling</a:t>
                </a:r>
                <a:endParaRPr sz="1067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" name="Google Shape;128;p13"/>
              <p:cNvSpPr txBox="1"/>
              <p:nvPr/>
            </p:nvSpPr>
            <p:spPr>
              <a:xfrm>
                <a:off x="59375" y="3404725"/>
                <a:ext cx="12456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GB" sz="1067">
                    <a:latin typeface="Roboto"/>
                    <a:ea typeface="Roboto"/>
                    <a:cs typeface="Roboto"/>
                    <a:sym typeface="Roboto"/>
                  </a:rPr>
                  <a:t>Compuationaly </a:t>
                </a:r>
                <a:r>
                  <a:rPr lang="en-GB" sz="1067" b="1">
                    <a:solidFill>
                      <a:srgbClr val="CC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Slow </a:t>
                </a:r>
                <a:endParaRPr sz="1067" b="1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algn="ctr">
                  <a:lnSpc>
                    <a:spcPct val="70000"/>
                  </a:lnSpc>
                </a:pPr>
                <a:endParaRPr sz="1067">
                  <a:latin typeface="Roboto"/>
                  <a:ea typeface="Roboto"/>
                  <a:cs typeface="Roboto"/>
                  <a:sym typeface="Roboto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GB" sz="1067" b="1">
                    <a:solidFill>
                      <a:srgbClr val="1155CC"/>
                    </a:solidFill>
                    <a:latin typeface="Roboto"/>
                    <a:ea typeface="Roboto"/>
                    <a:cs typeface="Roboto"/>
                    <a:sym typeface="Roboto"/>
                  </a:rPr>
                  <a:t>Accurate </a:t>
                </a:r>
                <a:r>
                  <a:rPr lang="en-GB" sz="1067">
                    <a:latin typeface="Roboto"/>
                    <a:ea typeface="Roboto"/>
                    <a:cs typeface="Roboto"/>
                    <a:sym typeface="Roboto"/>
                  </a:rPr>
                  <a:t>Uncertainty</a:t>
                </a:r>
                <a:endParaRPr sz="1067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9" name="Google Shape;129;p13"/>
              <p:cNvSpPr txBox="1"/>
              <p:nvPr/>
            </p:nvSpPr>
            <p:spPr>
              <a:xfrm>
                <a:off x="1325362" y="2734375"/>
                <a:ext cx="12213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067" b="1">
                    <a:solidFill>
                      <a:srgbClr val="618E6B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Proposal </a:t>
                </a:r>
                <a:r>
                  <a:rPr lang="en-GB" sz="1067">
                    <a:latin typeface="Roboto"/>
                    <a:ea typeface="Roboto"/>
                    <a:cs typeface="Roboto"/>
                    <a:sym typeface="Roboto"/>
                  </a:rPr>
                  <a:t>optimisation</a:t>
                </a:r>
                <a:endParaRPr sz="1067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" name="Google Shape;130;p13"/>
              <p:cNvSpPr txBox="1"/>
              <p:nvPr/>
            </p:nvSpPr>
            <p:spPr>
              <a:xfrm>
                <a:off x="2677531" y="2492574"/>
                <a:ext cx="8829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067" b="1" u="sng">
                    <a:latin typeface="Roboto"/>
                    <a:ea typeface="Roboto"/>
                    <a:cs typeface="Roboto"/>
                    <a:sym typeface="Roboto"/>
                  </a:rPr>
                  <a:t>SMC Samplers</a:t>
                </a:r>
                <a:endParaRPr sz="1067" b="1" u="sng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" name="Google Shape;131;p13"/>
              <p:cNvSpPr txBox="1"/>
              <p:nvPr/>
            </p:nvSpPr>
            <p:spPr>
              <a:xfrm>
                <a:off x="2433998" y="3404725"/>
                <a:ext cx="15081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GB" sz="1067">
                    <a:latin typeface="Roboto"/>
                    <a:ea typeface="Roboto"/>
                    <a:cs typeface="Roboto"/>
                    <a:sym typeface="Roboto"/>
                  </a:rPr>
                  <a:t>Computationally </a:t>
                </a:r>
                <a:r>
                  <a:rPr lang="en-GB" sz="1067" b="1">
                    <a:solidFill>
                      <a:srgbClr val="1155CC"/>
                    </a:solidFill>
                    <a:latin typeface="Roboto"/>
                    <a:ea typeface="Roboto"/>
                    <a:cs typeface="Roboto"/>
                    <a:sym typeface="Roboto"/>
                  </a:rPr>
                  <a:t>Fast</a:t>
                </a:r>
                <a:endParaRPr sz="1067" b="1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algn="ctr">
                  <a:lnSpc>
                    <a:spcPct val="70000"/>
                  </a:lnSpc>
                </a:pPr>
                <a:endParaRPr sz="1067">
                  <a:latin typeface="Roboto"/>
                  <a:ea typeface="Roboto"/>
                  <a:cs typeface="Roboto"/>
                  <a:sym typeface="Roboto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GB" sz="1067" b="1">
                    <a:solidFill>
                      <a:srgbClr val="1155CC"/>
                    </a:solidFill>
                    <a:latin typeface="Roboto"/>
                    <a:ea typeface="Roboto"/>
                    <a:cs typeface="Roboto"/>
                    <a:sym typeface="Roboto"/>
                  </a:rPr>
                  <a:t>Accurate </a:t>
                </a:r>
                <a:r>
                  <a:rPr lang="en-GB" sz="1067">
                    <a:latin typeface="Roboto"/>
                    <a:ea typeface="Roboto"/>
                    <a:cs typeface="Roboto"/>
                    <a:sym typeface="Roboto"/>
                  </a:rPr>
                  <a:t>Uncertainty</a:t>
                </a:r>
                <a:endParaRPr sz="1067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" name="Google Shape;132;p13"/>
              <p:cNvSpPr txBox="1"/>
              <p:nvPr/>
            </p:nvSpPr>
            <p:spPr>
              <a:xfrm>
                <a:off x="2677531" y="2734373"/>
                <a:ext cx="8829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067" b="1">
                    <a:solidFill>
                      <a:srgbClr val="618E6B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Particle</a:t>
                </a:r>
                <a:r>
                  <a:rPr lang="en-GB" sz="1067">
                    <a:latin typeface="Roboto"/>
                    <a:ea typeface="Roboto"/>
                    <a:cs typeface="Roboto"/>
                    <a:sym typeface="Roboto"/>
                  </a:rPr>
                  <a:t> MC</a:t>
                </a:r>
                <a:endParaRPr sz="1067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3" name="Google Shape;133;p13"/>
              <p:cNvSpPr txBox="1"/>
              <p:nvPr/>
            </p:nvSpPr>
            <p:spPr>
              <a:xfrm>
                <a:off x="387628" y="2221825"/>
                <a:ext cx="29580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067" u="sng">
                    <a:latin typeface="Roboto"/>
                    <a:ea typeface="Roboto"/>
                    <a:cs typeface="Roboto"/>
                    <a:sym typeface="Roboto"/>
                  </a:rPr>
                  <a:t>Current Literature Review and the proposed architecture:</a:t>
                </a:r>
                <a:endParaRPr sz="1067" u="sng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4" name="Google Shape;134;p13"/>
            <p:cNvSpPr txBox="1"/>
            <p:nvPr/>
          </p:nvSpPr>
          <p:spPr>
            <a:xfrm>
              <a:off x="155675" y="4209888"/>
              <a:ext cx="4922400" cy="9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067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rPr>
                <a:t>Goal:</a:t>
              </a:r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 Build a SMC sampler that can fit into a neural network to create a Bayesian neural network.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50000"/>
                </a:lnSpc>
              </a:pPr>
              <a:r>
                <a:rPr lang="en-GB" sz="1067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rPr>
                <a:t>Main issues:</a:t>
              </a:r>
              <a:endParaRPr sz="1067" b="1">
                <a:solidFill>
                  <a:srgbClr val="618E6B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50000"/>
                </a:lnSpc>
                <a:buSzPts val="800"/>
                <a:buFont typeface="Roboto"/>
                <a:buChar char="-"/>
              </a:pPr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SMC sampler has a component (L Kernel) that does not suit high dimensions.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50000"/>
                </a:lnSpc>
                <a:buSzPts val="800"/>
                <a:buFont typeface="Roboto"/>
                <a:buChar char="-"/>
              </a:pPr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SMC methods are hard to differentiate because of resampling.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3"/>
            <p:cNvSpPr txBox="1"/>
            <p:nvPr/>
          </p:nvSpPr>
          <p:spPr>
            <a:xfrm>
              <a:off x="155675" y="1340113"/>
              <a:ext cx="39330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Fusion between Bayesian statistics and Deep Learning.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Some fields</a:t>
              </a:r>
              <a:r>
                <a:rPr lang="en-GB" sz="1067" b="1">
                  <a:latin typeface="Roboto"/>
                  <a:ea typeface="Roboto"/>
                  <a:cs typeface="Roboto"/>
                  <a:sym typeface="Roboto"/>
                </a:rPr>
                <a:t> require uncertainty</a:t>
              </a:r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:</a:t>
              </a:r>
              <a:r>
                <a:rPr lang="en-GB" sz="1067" b="1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Health, Security, Finance, Insurance, etc.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Generally: </a:t>
              </a:r>
              <a:r>
                <a:rPr lang="en-GB" sz="1067" b="1">
                  <a:solidFill>
                    <a:srgbClr val="618E6B"/>
                  </a:solidFill>
                  <a:latin typeface="Roboto"/>
                  <a:ea typeface="Roboto"/>
                  <a:cs typeface="Roboto"/>
                  <a:sym typeface="Roboto"/>
                </a:rPr>
                <a:t>Decision making</a:t>
              </a:r>
              <a:endParaRPr sz="1067" b="1">
                <a:solidFill>
                  <a:srgbClr val="618E6B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endParaRPr sz="1067" b="1">
                <a:solidFill>
                  <a:srgbClr val="618E6B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AI is facing </a:t>
              </a:r>
              <a:r>
                <a:rPr lang="en-GB" sz="1067" b="1">
                  <a:latin typeface="Roboto"/>
                  <a:ea typeface="Roboto"/>
                  <a:cs typeface="Roboto"/>
                  <a:sym typeface="Roboto"/>
                </a:rPr>
                <a:t>uncertainty issues</a:t>
              </a:r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:</a:t>
              </a:r>
              <a:r>
                <a:rPr lang="en-GB" sz="1067" b="1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Racist labelling, Autopilot, COVID forecast etc.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13"/>
            <p:cNvSpPr txBox="1"/>
            <p:nvPr/>
          </p:nvSpPr>
          <p:spPr>
            <a:xfrm>
              <a:off x="158075" y="211025"/>
              <a:ext cx="2442300" cy="864600"/>
            </a:xfrm>
            <a:prstGeom prst="rect">
              <a:avLst/>
            </a:prstGeom>
            <a:noFill/>
            <a:ln w="9525" cap="flat" cmpd="sng">
              <a:solidFill>
                <a:srgbClr val="618E6B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067" u="sng">
                  <a:latin typeface="Roboto"/>
                  <a:ea typeface="Roboto"/>
                  <a:cs typeface="Roboto"/>
                  <a:sym typeface="Roboto"/>
                </a:rPr>
                <a:t>Industrial Partner (GCHQ) context:</a:t>
              </a:r>
              <a:endParaRPr sz="1067" u="sng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Spot terrorist behaviours based on web traffic logs (initially), now VAE:.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→ High Dimensions.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→ Need for uncertainty estimate.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13"/>
            <p:cNvSpPr txBox="1"/>
            <p:nvPr/>
          </p:nvSpPr>
          <p:spPr>
            <a:xfrm>
              <a:off x="4468575" y="2435200"/>
              <a:ext cx="3366600" cy="7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067" u="sng">
                  <a:latin typeface="Roboto"/>
                  <a:ea typeface="Roboto"/>
                  <a:cs typeface="Roboto"/>
                  <a:sym typeface="Roboto"/>
                </a:rPr>
                <a:t>Accuracy </a:t>
              </a:r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Sampling of the posterior distribution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-GB" sz="1067" u="sng">
                  <a:latin typeface="Roboto"/>
                  <a:ea typeface="Roboto"/>
                  <a:cs typeface="Roboto"/>
                  <a:sym typeface="Roboto"/>
                </a:rPr>
                <a:t>Speed</a:t>
              </a:r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Currently : Reduced computation time per sec.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-GB" sz="1067">
                  <a:latin typeface="Roboto"/>
                  <a:ea typeface="Roboto"/>
                  <a:cs typeface="Roboto"/>
                  <a:sym typeface="Roboto"/>
                </a:rPr>
                <a:t>Targeted : Reduced computational tim per flop.</a:t>
              </a:r>
              <a:endParaRPr sz="1067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8" name="Google Shape;138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298951" y="3554592"/>
              <a:ext cx="2884676" cy="1579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42F3A0-B803-9C25-75CF-62A369F63B56}"/>
              </a:ext>
            </a:extLst>
          </p:cNvPr>
          <p:cNvSpPr txBox="1"/>
          <p:nvPr/>
        </p:nvSpPr>
        <p:spPr>
          <a:xfrm>
            <a:off x="10059558" y="5835475"/>
            <a:ext cx="2376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Vincent </a:t>
            </a:r>
            <a:r>
              <a:rPr lang="en-US" sz="2000" b="1" dirty="0" err="1"/>
              <a:t>Beraud</a:t>
            </a:r>
            <a:endParaRPr lang="en-US" sz="20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g10271772a9e_2_16"/>
          <p:cNvCxnSpPr/>
          <p:nvPr/>
        </p:nvCxnSpPr>
        <p:spPr>
          <a:xfrm>
            <a:off x="0" y="6274562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165142" y="6234732"/>
            <a:ext cx="11438956" cy="646290"/>
            <a:chOff x="1478496" y="5858351"/>
            <a:chExt cx="9549396" cy="737397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206558" y="5858351"/>
              <a:ext cx="4278946" cy="737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dirty="0">
                  <a:solidFill>
                    <a:schemeClr val="dk1"/>
                  </a:solidFill>
                </a:rPr>
                <a:t>Efthyvoulos Drousiotis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g10271772a9e_2_16" descr="https://www.cubicatechnology.co.uk/wp-content/uploads/2019/07/Cubica-Logo-1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54761" y="6130752"/>
              <a:ext cx="2273131" cy="294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5F28A-5A17-28A9-7DCE-2BFFD02BCA08}"/>
              </a:ext>
            </a:extLst>
          </p:cNvPr>
          <p:cNvSpPr/>
          <p:nvPr/>
        </p:nvSpPr>
        <p:spPr>
          <a:xfrm>
            <a:off x="4186477" y="1150059"/>
            <a:ext cx="3860458" cy="4976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00" dirty="0">
              <a:solidFill>
                <a:schemeClr val="tx1"/>
              </a:solidFill>
            </a:endParaRPr>
          </a:p>
          <a:p>
            <a:pPr algn="ctr"/>
            <a:endParaRPr lang="en-GB" sz="2300" dirty="0">
              <a:solidFill>
                <a:schemeClr val="tx1"/>
              </a:solidFill>
            </a:endParaRPr>
          </a:p>
          <a:p>
            <a:pPr algn="ctr"/>
            <a:r>
              <a:rPr lang="en-GB" sz="2300" dirty="0">
                <a:solidFill>
                  <a:schemeClr val="tx1"/>
                </a:solidFill>
              </a:rPr>
              <a:t>Improving Accuracy</a:t>
            </a: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It is generally considered that tree based algorithms are not as accurate as other state of the art algorithms(</a:t>
            </a:r>
            <a:r>
              <a:rPr lang="en-GB" dirty="0" err="1">
                <a:solidFill>
                  <a:schemeClr val="tx1"/>
                </a:solidFill>
              </a:rPr>
              <a:t>e.i</a:t>
            </a:r>
            <a:r>
              <a:rPr lang="en-GB" dirty="0">
                <a:solidFill>
                  <a:schemeClr val="tx1"/>
                </a:solidFill>
              </a:rPr>
              <a:t> neural networks)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General Aim: Improve tree based algorithms accuracy through probabilistic and non probabilistic methods.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A841CF-A5ED-B568-B75A-AF926A986720}"/>
              </a:ext>
            </a:extLst>
          </p:cNvPr>
          <p:cNvSpPr/>
          <p:nvPr/>
        </p:nvSpPr>
        <p:spPr>
          <a:xfrm>
            <a:off x="8230328" y="1150057"/>
            <a:ext cx="3860458" cy="4976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00" dirty="0">
              <a:solidFill>
                <a:schemeClr val="tx1"/>
              </a:solidFill>
            </a:endParaRPr>
          </a:p>
          <a:p>
            <a:pPr algn="ctr"/>
            <a:endParaRPr lang="en-GB" sz="2300" dirty="0">
              <a:solidFill>
                <a:schemeClr val="tx1"/>
              </a:solidFill>
            </a:endParaRPr>
          </a:p>
          <a:p>
            <a:pPr algn="ctr"/>
            <a:r>
              <a:rPr lang="en-GB" sz="2300" dirty="0">
                <a:solidFill>
                  <a:schemeClr val="tx1"/>
                </a:solidFill>
              </a:rPr>
              <a:t>Solve real world problems through transparent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Use real life problems with the novel algorithms we produce, and show how they can be used in real life scenarios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Examples: Predict students dropout as early as possible</a:t>
            </a:r>
          </a:p>
          <a:p>
            <a:r>
              <a:rPr lang="en-GB" dirty="0">
                <a:solidFill>
                  <a:schemeClr val="tx1"/>
                </a:solidFill>
              </a:rPr>
              <a:t>                         Predict crime rate</a:t>
            </a:r>
          </a:p>
          <a:p>
            <a:r>
              <a:rPr lang="en-GB" dirty="0">
                <a:solidFill>
                  <a:schemeClr val="tx1"/>
                </a:solidFill>
              </a:rPr>
              <a:t>                         Predict student with STB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7A7C61-A752-9026-7431-932875DEC3AF}"/>
              </a:ext>
            </a:extLst>
          </p:cNvPr>
          <p:cNvSpPr/>
          <p:nvPr/>
        </p:nvSpPr>
        <p:spPr>
          <a:xfrm>
            <a:off x="142626" y="1150060"/>
            <a:ext cx="3860458" cy="4976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00" dirty="0">
              <a:solidFill>
                <a:schemeClr val="tx1"/>
              </a:solidFill>
            </a:endParaRPr>
          </a:p>
          <a:p>
            <a:pPr algn="ctr"/>
            <a:endParaRPr lang="en-GB" sz="2300" dirty="0">
              <a:solidFill>
                <a:schemeClr val="tx1"/>
              </a:solidFill>
            </a:endParaRPr>
          </a:p>
          <a:p>
            <a:pPr algn="ctr"/>
            <a:r>
              <a:rPr lang="en-GB" sz="2300" dirty="0">
                <a:solidFill>
                  <a:schemeClr val="tx1"/>
                </a:solidFill>
              </a:rPr>
              <a:t>Improving Run Time</a:t>
            </a: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Multi core architectures to improve probabilistic trees, run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General Aim: Take advantage of the state of the art accuracy of those slow algorithms and make them widely applicable on time crucial problems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5B3D1F-ADDB-1785-8168-B12EF8B8B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26" y="3522203"/>
            <a:ext cx="3666752" cy="2185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E4AFD6-24BE-00B2-8808-D5BD64BB8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168" y="3192672"/>
            <a:ext cx="2997195" cy="28447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570E8B-D607-C7A2-E764-3CCC028CA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3101" y="3965089"/>
            <a:ext cx="3054912" cy="2110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7196B-813F-8276-C860-873B4788FB9F}"/>
              </a:ext>
            </a:extLst>
          </p:cNvPr>
          <p:cNvSpPr txBox="1"/>
          <p:nvPr/>
        </p:nvSpPr>
        <p:spPr>
          <a:xfrm>
            <a:off x="0" y="0"/>
            <a:ext cx="124165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dirty="0"/>
              <a:t>Enhancing tree-based algorithms performance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7A99D5D-020C-AF42-C4DB-50925FB63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3360" y="6220232"/>
            <a:ext cx="1238294" cy="660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F617E-3BBD-6E02-F6C0-F9BED503C3D4}"/>
              </a:ext>
            </a:extLst>
          </p:cNvPr>
          <p:cNvSpPr txBox="1"/>
          <p:nvPr/>
        </p:nvSpPr>
        <p:spPr>
          <a:xfrm>
            <a:off x="8787384" y="6346650"/>
            <a:ext cx="1965976" cy="5113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6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59079" y="-1046038"/>
            <a:ext cx="11673840" cy="8229600"/>
          </a:xfrm>
          <a:prstGeom prst="rect">
            <a:avLst/>
          </a:pr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5982850"/>
            <a:ext cx="12192000" cy="8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lt1"/>
              </a:buClr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Processing</a:t>
            </a:r>
            <a:endParaRPr dirty="0"/>
          </a:p>
        </p:txBody>
      </p:sp>
      <p:pic>
        <p:nvPicPr>
          <p:cNvPr id="92" name="Google Shape;92;p1" descr="The University of Liverpoo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793" y="6018147"/>
            <a:ext cx="3120413" cy="80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088" y="6156862"/>
            <a:ext cx="2095950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6B0178D-B7C6-79D2-3228-3EC91C118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863" y="5811290"/>
            <a:ext cx="1723049" cy="12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1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ED9C75-4AEC-4954-9D6E-CDB131D4FD7B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br>
              <a:rPr lang="en-GB" b="0" dirty="0">
                <a:effectLst/>
              </a:rPr>
            </a:br>
            <a:r>
              <a:rPr lang="en-GB" b="1" dirty="0">
                <a:solidFill>
                  <a:srgbClr val="FFFFFF"/>
                </a:solidFill>
                <a:latin typeface="Arial" panose="020B0604020202020204" pitchFamily="34" charset="0"/>
              </a:rPr>
              <a:t>Machine Learning Tracking and Detection Model for Nanoparticle Feature Analysis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3ECAADF2-7E18-4595-9D3B-72B89FBA110E}"/>
              </a:ext>
            </a:extLst>
          </p:cNvPr>
          <p:cNvSpPr/>
          <p:nvPr/>
        </p:nvSpPr>
        <p:spPr>
          <a:xfrm>
            <a:off x="0" y="0"/>
            <a:ext cx="12179116" cy="1707124"/>
          </a:xfrm>
          <a:prstGeom prst="rect">
            <a:avLst/>
          </a:prstGeom>
          <a:solidFill>
            <a:srgbClr val="2631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6;p1">
            <a:extLst>
              <a:ext uri="{FF2B5EF4-FFF2-40B4-BE49-F238E27FC236}">
                <a16:creationId xmlns:a16="http://schemas.microsoft.com/office/drawing/2014/main" id="{A4FEF02F-F5AB-4A28-96BB-28F297B6BE8F}"/>
              </a:ext>
            </a:extLst>
          </p:cNvPr>
          <p:cNvSpPr txBox="1"/>
          <p:nvPr/>
        </p:nvSpPr>
        <p:spPr>
          <a:xfrm>
            <a:off x="303722" y="271514"/>
            <a:ext cx="999020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 Tracking and Detection for Nanoparticle Feature Analysis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2;p1">
            <a:extLst>
              <a:ext uri="{FF2B5EF4-FFF2-40B4-BE49-F238E27FC236}">
                <a16:creationId xmlns:a16="http://schemas.microsoft.com/office/drawing/2014/main" id="{9A62B07F-4A4E-45D1-8DB4-84C0E07D3823}"/>
              </a:ext>
            </a:extLst>
          </p:cNvPr>
          <p:cNvSpPr/>
          <p:nvPr/>
        </p:nvSpPr>
        <p:spPr>
          <a:xfrm>
            <a:off x="9850582" y="-293022"/>
            <a:ext cx="2982724" cy="2343495"/>
          </a:xfrm>
          <a:prstGeom prst="rect">
            <a:avLst/>
          </a:pr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1">
            <a:extLst>
              <a:ext uri="{FF2B5EF4-FFF2-40B4-BE49-F238E27FC236}">
                <a16:creationId xmlns:a16="http://schemas.microsoft.com/office/drawing/2014/main" id="{B15147FC-5593-46B3-A7F3-87EFF7A44225}"/>
              </a:ext>
            </a:extLst>
          </p:cNvPr>
          <p:cNvSpPr/>
          <p:nvPr/>
        </p:nvSpPr>
        <p:spPr>
          <a:xfrm>
            <a:off x="6837377" y="5890037"/>
            <a:ext cx="518352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2: </a:t>
            </a: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Transfer Learning MASK-FPN/RPN results for particle prediction from our training and network reshaping.</a:t>
            </a:r>
            <a:endParaRPr lang="en-GB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William Pearson </a:t>
            </a:r>
            <a:endParaRPr sz="2400" b="1" dirty="0"/>
          </a:p>
        </p:txBody>
      </p:sp>
      <p:pic>
        <p:nvPicPr>
          <p:cNvPr id="9" name="Google Shape;113;p1" descr="https://lh3.googleusercontent.com/17APHPhOw4K33c-p6avR9SOvSCBUtPrAKqr8QqZF03DApL-cxDUV9twl1BeISqdXZM8ZY6gHtPlBW1nngD7rCPfk_g3h99Pcy3EIvGZATRzk1OBqZ4ZCqpMLliF1sVIVzCTP1BW0kuYv_UD2PW6zNA">
            <a:extLst>
              <a:ext uri="{FF2B5EF4-FFF2-40B4-BE49-F238E27FC236}">
                <a16:creationId xmlns:a16="http://schemas.microsoft.com/office/drawing/2014/main" id="{381CAE49-9BB6-4DF7-BB0F-04EB7D40D9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070" r="13936"/>
          <a:stretch/>
        </p:blipFill>
        <p:spPr>
          <a:xfrm>
            <a:off x="9429141" y="3754582"/>
            <a:ext cx="2470416" cy="208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4;p1" descr="https://lh4.googleusercontent.com/gbY3zNCvuaIm37zI2zwUhHw37ooFutAr8xSA80_9buJUdKlIMQayzf8m5kXg5CWUmcc_CswHS7Vl846Y9pTb0_V79Na_Wy7xguj76qF986Yf9aKqRSGQvGaOUldgK-2VYx_xdAu6qymvbRs-mdlb6g">
            <a:extLst>
              <a:ext uri="{FF2B5EF4-FFF2-40B4-BE49-F238E27FC236}">
                <a16:creationId xmlns:a16="http://schemas.microsoft.com/office/drawing/2014/main" id="{7DB53192-7EA4-4367-BB4B-0DBBAED424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764" r="13275"/>
          <a:stretch/>
        </p:blipFill>
        <p:spPr>
          <a:xfrm>
            <a:off x="6958725" y="3754582"/>
            <a:ext cx="2470416" cy="209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8;p1">
            <a:extLst>
              <a:ext uri="{FF2B5EF4-FFF2-40B4-BE49-F238E27FC236}">
                <a16:creationId xmlns:a16="http://schemas.microsoft.com/office/drawing/2014/main" id="{6163082B-1A8D-4FC0-8782-7C2A18344D09}"/>
              </a:ext>
            </a:extLst>
          </p:cNvPr>
          <p:cNvSpPr/>
          <p:nvPr/>
        </p:nvSpPr>
        <p:spPr>
          <a:xfrm>
            <a:off x="171095" y="5880834"/>
            <a:ext cx="666628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1: 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etwork architecture for a Deep Learning implementation of segmentation and region proposal network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inspired my MASK-RCNN, FPN and Faster R-CNN.</a:t>
            </a:r>
            <a:endParaRPr sz="24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Google Shape;118;p1">
            <a:extLst>
              <a:ext uri="{FF2B5EF4-FFF2-40B4-BE49-F238E27FC236}">
                <a16:creationId xmlns:a16="http://schemas.microsoft.com/office/drawing/2014/main" id="{30CB1399-A49C-4C4A-A99F-6C076B2E82F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443" y="3887149"/>
            <a:ext cx="6311230" cy="192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4865B1-20CE-4586-B08A-D58D6CFED301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4" t="-1" r="7302" b="40953"/>
          <a:stretch/>
        </p:blipFill>
        <p:spPr bwMode="auto">
          <a:xfrm>
            <a:off x="6968837" y="1828158"/>
            <a:ext cx="2488014" cy="19253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https://lh3.googleusercontent.com/R9VYUSgVEPjUVcoEl6SNsAYqGyLzMoEXnLmotg0EMr5kVbIDOKl4Ry0WnEI26ycTWRk0rjejbOj-_fNlyB2w4-TrcuVfqKXE7ipvNcSkVbcWHPA5RmNroyU3sJQySjh8kUpeNf-7xuKj">
            <a:extLst>
              <a:ext uri="{FF2B5EF4-FFF2-40B4-BE49-F238E27FC236}">
                <a16:creationId xmlns:a16="http://schemas.microsoft.com/office/drawing/2014/main" id="{5C64A389-F704-4E93-AE8F-DA2AF5ED290E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9" r="11481" b="42101"/>
          <a:stretch/>
        </p:blipFill>
        <p:spPr bwMode="auto">
          <a:xfrm>
            <a:off x="9457487" y="1743315"/>
            <a:ext cx="2442070" cy="20107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oogle Shape;115;p1" descr="https://lh4.googleusercontent.com/gbY3zNCvuaIm37zI2zwUhHw37ooFutAr8xSA80_9buJUdKlIMQayzf8m5kXg5CWUmcc_CswHS7Vl846Y9pTb0_V79Na_Wy7xguj76qF986Yf9aKqRSGQvGaOUldgK-2VYx_xdAu6qymvbRs-mdlb6g">
            <a:extLst>
              <a:ext uri="{FF2B5EF4-FFF2-40B4-BE49-F238E27FC236}">
                <a16:creationId xmlns:a16="http://schemas.microsoft.com/office/drawing/2014/main" id="{9593D616-86F6-48A0-89DA-45E3D1ACD3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85551" r="84876"/>
          <a:stretch/>
        </p:blipFill>
        <p:spPr>
          <a:xfrm>
            <a:off x="9474517" y="5500970"/>
            <a:ext cx="389920" cy="35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D38818-3C50-4F0B-8CE2-67D692F8BD4D}"/>
              </a:ext>
            </a:extLst>
          </p:cNvPr>
          <p:cNvSpPr/>
          <p:nvPr/>
        </p:nvSpPr>
        <p:spPr>
          <a:xfrm>
            <a:off x="144586" y="1840011"/>
            <a:ext cx="65006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With this project, we are looking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Develop a CNN model for the tracking and analysis of Nanoparticles with high levels of noise in STEM microscopy images.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Integrate an efficient and performant CNN model for use with subsampled images.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00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6E2860-65E0-4156-BBCD-8C82EFD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868" y="3540050"/>
            <a:ext cx="2336296" cy="2194564"/>
          </a:xfrm>
          <a:prstGeom prst="rect">
            <a:avLst/>
          </a:prstGeom>
        </p:spPr>
      </p:pic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400"/>
            </a:pPr>
            <a:r>
              <a:rPr lang="en-GB" sz="3600" dirty="0">
                <a:latin typeface="Arial"/>
                <a:ea typeface="Arial"/>
                <a:cs typeface="Arial"/>
                <a:sym typeface="Arial"/>
              </a:rPr>
              <a:t>Machine Learning for Object Detection and Classification for Multimodal Airborne Sensor Data</a:t>
            </a:r>
            <a:endParaRPr sz="3600" dirty="0"/>
          </a:p>
        </p:txBody>
      </p:sp>
      <p:sp>
        <p:nvSpPr>
          <p:cNvPr id="101" name="Google Shape;101;g10271772a9e_2_16"/>
          <p:cNvSpPr txBox="1">
            <a:spLocks noGrp="1"/>
          </p:cNvSpPr>
          <p:nvPr>
            <p:ph type="body" idx="1"/>
          </p:nvPr>
        </p:nvSpPr>
        <p:spPr>
          <a:xfrm>
            <a:off x="375531" y="1690825"/>
            <a:ext cx="6741441" cy="3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35000" indent="-457200">
              <a:buSzPts val="28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Ocean surface surveillance uses many forms (modes) of data</a:t>
            </a:r>
          </a:p>
          <a:p>
            <a:pPr marL="635000" indent="-457200">
              <a:buSzPts val="28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Pulse-Doppler radar collected in different resolutions</a:t>
            </a:r>
          </a:p>
          <a:p>
            <a:pPr marL="635000" indent="-457200">
              <a:buSzPts val="28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Other sensors collect unique features of target</a:t>
            </a:r>
          </a:p>
          <a:p>
            <a:pPr marL="635000" indent="-457200">
              <a:buSzPts val="28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Extensive </a:t>
            </a:r>
            <a:r>
              <a:rPr lang="en-GB" dirty="0" err="1">
                <a:latin typeface="Arial"/>
                <a:ea typeface="Arial"/>
                <a:cs typeface="Arial"/>
                <a:sym typeface="Arial"/>
              </a:rPr>
              <a:t>preprocessing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required</a:t>
            </a:r>
          </a:p>
          <a:p>
            <a:pPr marL="635000" indent="-457200">
              <a:buSzPts val="2800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ML could be used instead for fusion and detection</a:t>
            </a:r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838200" y="5903881"/>
            <a:ext cx="10515600" cy="646500"/>
            <a:chOff x="1041900" y="5903799"/>
            <a:chExt cx="9753826" cy="646500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1900" y="5938887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194867" y="5903799"/>
              <a:ext cx="3436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dirty="0">
                  <a:solidFill>
                    <a:schemeClr val="dk1"/>
                  </a:solidFill>
                </a:rPr>
                <a:t>Chris Blackman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g10271772a9e_2_16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8511504" y="6006578"/>
              <a:ext cx="2284222" cy="4409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BBB9FE-5248-4F83-ACB2-2CFFE376F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583" y="1639190"/>
            <a:ext cx="2189486" cy="1065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B7206-5A48-45C3-8F3F-2BFA042A8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682" y="2033284"/>
            <a:ext cx="1928482" cy="1446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18631-6E02-46F1-BFE7-DEA4E0CE01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831" y="3120556"/>
            <a:ext cx="1928483" cy="14463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1295C-D3AE-4200-B966-2390FD09D6E3}"/>
              </a:ext>
            </a:extLst>
          </p:cNvPr>
          <p:cNvCxnSpPr/>
          <p:nvPr/>
        </p:nvCxnSpPr>
        <p:spPr>
          <a:xfrm>
            <a:off x="9589816" y="2302933"/>
            <a:ext cx="283358" cy="3471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C6CE58-55DC-4FC6-99AE-0B8EF75B22C7}"/>
              </a:ext>
            </a:extLst>
          </p:cNvPr>
          <p:cNvCxnSpPr>
            <a:cxnSpLocks/>
          </p:cNvCxnSpPr>
          <p:nvPr/>
        </p:nvCxnSpPr>
        <p:spPr>
          <a:xfrm flipH="1">
            <a:off x="9589816" y="3051403"/>
            <a:ext cx="283358" cy="3374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4498F9-1866-4C38-8A90-FE6EDE57C5A8}"/>
              </a:ext>
            </a:extLst>
          </p:cNvPr>
          <p:cNvCxnSpPr>
            <a:cxnSpLocks/>
          </p:cNvCxnSpPr>
          <p:nvPr/>
        </p:nvCxnSpPr>
        <p:spPr>
          <a:xfrm>
            <a:off x="9531069" y="3785494"/>
            <a:ext cx="400851" cy="3141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271772a9e_2_16"/>
          <p:cNvSpPr txBox="1"/>
          <p:nvPr/>
        </p:nvSpPr>
        <p:spPr>
          <a:xfrm>
            <a:off x="11678558" y="6460467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" name="Google Shape;105;g10271772a9e_2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136" y="5943936"/>
            <a:ext cx="2450663" cy="583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7BC0BC-FA93-424E-92B4-07448B4EFC0B}"/>
              </a:ext>
            </a:extLst>
          </p:cNvPr>
          <p:cNvGrpSpPr/>
          <p:nvPr/>
        </p:nvGrpSpPr>
        <p:grpSpPr>
          <a:xfrm>
            <a:off x="9213605" y="5943936"/>
            <a:ext cx="2639103" cy="577622"/>
            <a:chOff x="8312792" y="6127782"/>
            <a:chExt cx="3536722" cy="7740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5F55C9-616A-473F-B268-1535777E463E}"/>
                </a:ext>
              </a:extLst>
            </p:cNvPr>
            <p:cNvSpPr/>
            <p:nvPr/>
          </p:nvSpPr>
          <p:spPr>
            <a:xfrm>
              <a:off x="8312792" y="6127782"/>
              <a:ext cx="3536722" cy="774084"/>
            </a:xfrm>
            <a:prstGeom prst="rect">
              <a:avLst/>
            </a:prstGeom>
            <a:solidFill>
              <a:srgbClr val="263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图片 39">
              <a:extLst>
                <a:ext uri="{FF2B5EF4-FFF2-40B4-BE49-F238E27FC236}">
                  <a16:creationId xmlns:a16="http://schemas.microsoft.com/office/drawing/2014/main" id="{409798F9-C134-46E6-B1A8-8CBC4DBC6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0221" y="6244197"/>
              <a:ext cx="3218337" cy="498323"/>
            </a:xfrm>
            <a:prstGeom prst="rect">
              <a:avLst/>
            </a:prstGeom>
          </p:spPr>
        </p:pic>
      </p:grpSp>
      <p:sp>
        <p:nvSpPr>
          <p:cNvPr id="17" name="TextBox 9">
            <a:extLst>
              <a:ext uri="{FF2B5EF4-FFF2-40B4-BE49-F238E27FC236}">
                <a16:creationId xmlns:a16="http://schemas.microsoft.com/office/drawing/2014/main" id="{AC137D2A-75CB-9E05-49C9-E49948CF60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08341"/>
            <a:ext cx="12192000" cy="480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124936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Based Human Action Recognition Via Deep Learning Algorithm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0A5324-BD20-4BB0-BF82-9D21AD3B9A2D}"/>
              </a:ext>
            </a:extLst>
          </p:cNvPr>
          <p:cNvCxnSpPr>
            <a:cxnSpLocks/>
          </p:cNvCxnSpPr>
          <p:nvPr/>
        </p:nvCxnSpPr>
        <p:spPr>
          <a:xfrm>
            <a:off x="841972" y="868206"/>
            <a:ext cx="10420539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">
            <a:extLst>
              <a:ext uri="{FF2B5EF4-FFF2-40B4-BE49-F238E27FC236}">
                <a16:creationId xmlns:a16="http://schemas.microsoft.com/office/drawing/2014/main" id="{CD98DFAC-9EB9-F11E-7FED-86E6307164ED}"/>
              </a:ext>
            </a:extLst>
          </p:cNvPr>
          <p:cNvSpPr txBox="1"/>
          <p:nvPr/>
        </p:nvSpPr>
        <p:spPr>
          <a:xfrm>
            <a:off x="841972" y="863990"/>
            <a:ext cx="10506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124936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Jianyang Xie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Main Supervisor: Yalin Zheng,  Second Supervisor: Anh 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Nguyen,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Supervisor: Xiaoyun Yang (Remark AI)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3FFA66-9507-4EAA-AFCA-9B785B1DD758}"/>
              </a:ext>
            </a:extLst>
          </p:cNvPr>
          <p:cNvGrpSpPr/>
          <p:nvPr/>
        </p:nvGrpSpPr>
        <p:grpSpPr>
          <a:xfrm>
            <a:off x="547647" y="1428977"/>
            <a:ext cx="3165655" cy="3961938"/>
            <a:chOff x="901520" y="1444131"/>
            <a:chExt cx="2906634" cy="396193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576C20-315C-4908-A646-3FBCD050C250}"/>
                </a:ext>
              </a:extLst>
            </p:cNvPr>
            <p:cNvSpPr/>
            <p:nvPr/>
          </p:nvSpPr>
          <p:spPr>
            <a:xfrm>
              <a:off x="919162" y="1774481"/>
              <a:ext cx="2860415" cy="3609978"/>
            </a:xfrm>
            <a:prstGeom prst="roundRect">
              <a:avLst>
                <a:gd name="adj" fmla="val 3770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80FBB1E-22CE-4E06-9896-41521F8B8F23}"/>
                </a:ext>
              </a:extLst>
            </p:cNvPr>
            <p:cNvSpPr/>
            <p:nvPr/>
          </p:nvSpPr>
          <p:spPr>
            <a:xfrm>
              <a:off x="901520" y="1445277"/>
              <a:ext cx="2897108" cy="48008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E1ABC0-949A-4527-80CF-9FEDA77E8643}"/>
                </a:ext>
              </a:extLst>
            </p:cNvPr>
            <p:cNvSpPr txBox="1"/>
            <p:nvPr/>
          </p:nvSpPr>
          <p:spPr>
            <a:xfrm>
              <a:off x="911046" y="1444131"/>
              <a:ext cx="289710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Briefly Introduction</a:t>
              </a:r>
            </a:p>
          </p:txBody>
        </p:sp>
        <p:pic>
          <p:nvPicPr>
            <p:cNvPr id="31" name="图片 4">
              <a:extLst>
                <a:ext uri="{FF2B5EF4-FFF2-40B4-BE49-F238E27FC236}">
                  <a16:creationId xmlns:a16="http://schemas.microsoft.com/office/drawing/2014/main" id="{0B441D6B-3822-4B51-83C9-8E22F636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530" y="1995283"/>
              <a:ext cx="2639435" cy="148468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F288CB-C6C1-4184-BFD9-0954105EF61D}"/>
                </a:ext>
              </a:extLst>
            </p:cNvPr>
            <p:cNvSpPr txBox="1"/>
            <p:nvPr/>
          </p:nvSpPr>
          <p:spPr>
            <a:xfrm>
              <a:off x="919162" y="4482739"/>
              <a:ext cx="28281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Significance</a:t>
              </a:r>
              <a:r>
                <a:rPr lang="zh-CN" altLang="en-US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GB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has a wide range of applications </a:t>
              </a: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such as </a:t>
              </a:r>
              <a:r>
                <a:rPr lang="en-GB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video surveillance</a:t>
              </a:r>
              <a:endPara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19802A-CE1D-4883-B70B-985390B82B34}"/>
                </a:ext>
              </a:extLst>
            </p:cNvPr>
            <p:cNvSpPr txBox="1"/>
            <p:nvPr/>
          </p:nvSpPr>
          <p:spPr>
            <a:xfrm>
              <a:off x="936804" y="3537799"/>
              <a:ext cx="28281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Aim</a:t>
              </a:r>
              <a:r>
                <a:rPr lang="zh-CN" altLang="en-US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GB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recognize the action in a video precisely and give a label to it</a:t>
              </a:r>
              <a:endParaRPr lang="en-GB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4FC62D-9D12-4255-BBA6-9FCF6D9A43CD}"/>
              </a:ext>
            </a:extLst>
          </p:cNvPr>
          <p:cNvGrpSpPr/>
          <p:nvPr/>
        </p:nvGrpSpPr>
        <p:grpSpPr>
          <a:xfrm>
            <a:off x="4538995" y="1412902"/>
            <a:ext cx="3155280" cy="3941032"/>
            <a:chOff x="4812990" y="1448302"/>
            <a:chExt cx="2913230" cy="394103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E688DE9-432C-466F-AF73-5723C82FE2C9}"/>
                </a:ext>
              </a:extLst>
            </p:cNvPr>
            <p:cNvSpPr/>
            <p:nvPr/>
          </p:nvSpPr>
          <p:spPr>
            <a:xfrm>
              <a:off x="4831336" y="1779356"/>
              <a:ext cx="2860415" cy="3609978"/>
            </a:xfrm>
            <a:prstGeom prst="roundRect">
              <a:avLst>
                <a:gd name="adj" fmla="val 3770"/>
              </a:avLst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AD289B5-B8C2-4805-A5DF-6F7E4EBD9D50}"/>
                </a:ext>
              </a:extLst>
            </p:cNvPr>
            <p:cNvSpPr/>
            <p:nvPr/>
          </p:nvSpPr>
          <p:spPr>
            <a:xfrm>
              <a:off x="4829112" y="1448302"/>
              <a:ext cx="2897108" cy="48008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A76BDE-5D1C-4967-8673-BE0991E4BD90}"/>
                </a:ext>
              </a:extLst>
            </p:cNvPr>
            <p:cNvSpPr txBox="1"/>
            <p:nvPr/>
          </p:nvSpPr>
          <p:spPr>
            <a:xfrm>
              <a:off x="4836414" y="1458439"/>
              <a:ext cx="2828170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Challenges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C03F39-5833-47FE-9092-18DE7B766844}"/>
                </a:ext>
              </a:extLst>
            </p:cNvPr>
            <p:cNvSpPr txBox="1"/>
            <p:nvPr/>
          </p:nvSpPr>
          <p:spPr>
            <a:xfrm>
              <a:off x="4812990" y="1995283"/>
              <a:ext cx="28971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GB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Accuracy: </a:t>
              </a:r>
              <a:r>
                <a:rPr lang="en-GB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affected by the complexity of the visual data (camera viewpoints)</a:t>
              </a:r>
              <a:endParaRPr lang="en-GB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E1EE8D-866E-4F58-8410-82189255E714}"/>
                </a:ext>
              </a:extLst>
            </p:cNvPr>
            <p:cNvSpPr txBox="1"/>
            <p:nvPr/>
          </p:nvSpPr>
          <p:spPr>
            <a:xfrm>
              <a:off x="4897397" y="3080097"/>
              <a:ext cx="28281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GB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Data: </a:t>
              </a:r>
              <a:r>
                <a:rPr lang="en-GB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Heavily relying on annotated data, prone to be overfitting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BCED86-C39F-4DE5-BC92-5E8C13D22B16}"/>
                </a:ext>
              </a:extLst>
            </p:cNvPr>
            <p:cNvSpPr txBox="1"/>
            <p:nvPr/>
          </p:nvSpPr>
          <p:spPr>
            <a:xfrm>
              <a:off x="4873107" y="4324344"/>
              <a:ext cx="28281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GB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Size: </a:t>
              </a:r>
              <a:r>
                <a:rPr lang="en-GB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 big to be integrated into industries' application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0547DB-9A1D-4254-876D-63E560E3775E}"/>
              </a:ext>
            </a:extLst>
          </p:cNvPr>
          <p:cNvGrpSpPr/>
          <p:nvPr/>
        </p:nvGrpSpPr>
        <p:grpSpPr>
          <a:xfrm>
            <a:off x="8530647" y="1451733"/>
            <a:ext cx="3147911" cy="3939182"/>
            <a:chOff x="8721417" y="1458439"/>
            <a:chExt cx="2933804" cy="393918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931ED87-C70F-4E2A-8563-1C63AEEE97A4}"/>
                </a:ext>
              </a:extLst>
            </p:cNvPr>
            <p:cNvSpPr/>
            <p:nvPr/>
          </p:nvSpPr>
          <p:spPr>
            <a:xfrm>
              <a:off x="8775755" y="1787643"/>
              <a:ext cx="2860415" cy="3609978"/>
            </a:xfrm>
            <a:prstGeom prst="roundRect">
              <a:avLst>
                <a:gd name="adj" fmla="val 3770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6E11D1E-2632-49E9-947C-59385B612C30}"/>
                </a:ext>
              </a:extLst>
            </p:cNvPr>
            <p:cNvSpPr/>
            <p:nvPr/>
          </p:nvSpPr>
          <p:spPr>
            <a:xfrm>
              <a:off x="8758113" y="1458439"/>
              <a:ext cx="2897108" cy="48008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F4D805-39BC-4BCB-9903-B35065E47480}"/>
                </a:ext>
              </a:extLst>
            </p:cNvPr>
            <p:cNvSpPr txBox="1"/>
            <p:nvPr/>
          </p:nvSpPr>
          <p:spPr>
            <a:xfrm>
              <a:off x="8758113" y="1466726"/>
              <a:ext cx="289710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Plan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8FC248-6B53-477F-B81A-7E7295A11506}"/>
                </a:ext>
              </a:extLst>
            </p:cNvPr>
            <p:cNvSpPr txBox="1"/>
            <p:nvPr/>
          </p:nvSpPr>
          <p:spPr>
            <a:xfrm>
              <a:off x="8721418" y="1977983"/>
              <a:ext cx="29147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GB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Accuracy: </a:t>
              </a:r>
              <a:r>
                <a:rPr lang="en-GB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Combining body skeleton information with video appearance</a:t>
              </a:r>
              <a:endParaRPr lang="en-GB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73C2A1-8997-4738-A9FE-68F9FA627035}"/>
                </a:ext>
              </a:extLst>
            </p:cNvPr>
            <p:cNvSpPr txBox="1"/>
            <p:nvPr/>
          </p:nvSpPr>
          <p:spPr>
            <a:xfrm>
              <a:off x="8721417" y="3117942"/>
              <a:ext cx="29147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GB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Data: </a:t>
              </a:r>
              <a:r>
                <a:rPr lang="en-GB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Developing self-supervised model to alleviate data annotation dependencies</a:t>
              </a:r>
              <a:endParaRPr lang="en-GB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82550F-88F9-42C9-A045-EE43534D0CE5}"/>
                </a:ext>
              </a:extLst>
            </p:cNvPr>
            <p:cNvSpPr txBox="1"/>
            <p:nvPr/>
          </p:nvSpPr>
          <p:spPr>
            <a:xfrm>
              <a:off x="8731368" y="4461129"/>
              <a:ext cx="29238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GB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Size: </a:t>
              </a:r>
              <a:r>
                <a:rPr lang="en-GB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Architecture Search method for lightweight model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634E8E-114C-4131-AFEE-7D5FA6AE6E12}"/>
              </a:ext>
            </a:extLst>
          </p:cNvPr>
          <p:cNvSpPr txBox="1"/>
          <p:nvPr/>
        </p:nvSpPr>
        <p:spPr>
          <a:xfrm>
            <a:off x="3800377" y="5881042"/>
            <a:ext cx="432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Jianyang Xie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Arial"/>
              </a:rPr>
              <a:t>Meta-Learning for Object Detection in High Resolution Airborne Imagery</a:t>
            </a:r>
            <a:endParaRPr lang="en-GB" sz="4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678400" y="6429240"/>
            <a:ext cx="3481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171360" y="5664240"/>
            <a:ext cx="11848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1" name="Group 4"/>
          <p:cNvGrpSpPr/>
          <p:nvPr/>
        </p:nvGrpSpPr>
        <p:grpSpPr>
          <a:xfrm>
            <a:off x="864000" y="5739480"/>
            <a:ext cx="10213200" cy="1046520"/>
            <a:chOff x="864000" y="5739480"/>
            <a:chExt cx="10213200" cy="1046520"/>
          </a:xfrm>
        </p:grpSpPr>
        <p:pic>
          <p:nvPicPr>
            <p:cNvPr id="92" name="Google Shape;105;g10271772a9e_2_16"/>
            <p:cNvPicPr/>
            <p:nvPr/>
          </p:nvPicPr>
          <p:blipFill>
            <a:blip r:embed="rId3"/>
            <a:stretch/>
          </p:blipFill>
          <p:spPr>
            <a:xfrm>
              <a:off x="864000" y="5965560"/>
              <a:ext cx="2450160" cy="583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3" name="CustomShape 5"/>
            <p:cNvSpPr/>
            <p:nvPr/>
          </p:nvSpPr>
          <p:spPr>
            <a:xfrm>
              <a:off x="4014720" y="5886000"/>
              <a:ext cx="3704760" cy="640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GB" sz="36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Ben Rise</a:t>
              </a:r>
              <a:endParaRPr lang="en-GB" sz="3600" b="0" strike="noStrike" spc="-1">
                <a:latin typeface="Arial"/>
              </a:endParaRPr>
            </a:p>
          </p:txBody>
        </p:sp>
        <p:pic>
          <p:nvPicPr>
            <p:cNvPr id="94" name="Picture 93"/>
            <p:cNvPicPr/>
            <p:nvPr/>
          </p:nvPicPr>
          <p:blipFill>
            <a:blip r:embed="rId4"/>
            <a:stretch/>
          </p:blipFill>
          <p:spPr>
            <a:xfrm rot="14400">
              <a:off x="8124840" y="5745600"/>
              <a:ext cx="2949840" cy="1034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" name="TextShape 6"/>
          <p:cNvSpPr txBox="1"/>
          <p:nvPr/>
        </p:nvSpPr>
        <p:spPr>
          <a:xfrm>
            <a:off x="5992200" y="3318480"/>
            <a:ext cx="215640" cy="232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0" strike="noStrike" spc="-1">
                <a:latin typeface="Arial"/>
              </a:rPr>
              <a:t> </a:t>
            </a:r>
          </a:p>
        </p:txBody>
      </p:sp>
      <p:sp>
        <p:nvSpPr>
          <p:cNvPr id="96" name="TextShape 7"/>
          <p:cNvSpPr txBox="1"/>
          <p:nvPr/>
        </p:nvSpPr>
        <p:spPr>
          <a:xfrm>
            <a:off x="5992200" y="3318480"/>
            <a:ext cx="215640" cy="232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0" strike="noStrike" spc="-1">
                <a:latin typeface="Arial"/>
              </a:rPr>
              <a:t> </a:t>
            </a:r>
          </a:p>
        </p:txBody>
      </p:sp>
      <p:sp>
        <p:nvSpPr>
          <p:cNvPr id="97" name="TextShape 8"/>
          <p:cNvSpPr txBox="1"/>
          <p:nvPr/>
        </p:nvSpPr>
        <p:spPr>
          <a:xfrm>
            <a:off x="5992200" y="3318480"/>
            <a:ext cx="215640" cy="232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0" strike="noStrike" spc="-1">
                <a:latin typeface="Arial"/>
              </a:rPr>
              <a:t> 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/>
        </p:blipFill>
        <p:spPr>
          <a:xfrm>
            <a:off x="108000" y="1800000"/>
            <a:ext cx="5328000" cy="3758400"/>
          </a:xfrm>
          <a:prstGeom prst="rect">
            <a:avLst/>
          </a:prstGeom>
          <a:ln>
            <a:noFill/>
          </a:ln>
        </p:spPr>
      </p:pic>
      <p:pic>
        <p:nvPicPr>
          <p:cNvPr id="99" name="Picture 98"/>
          <p:cNvPicPr/>
          <p:nvPr/>
        </p:nvPicPr>
        <p:blipFill>
          <a:blip r:embed="rId6"/>
          <a:stretch/>
        </p:blipFill>
        <p:spPr>
          <a:xfrm>
            <a:off x="5436000" y="1980000"/>
            <a:ext cx="6630840" cy="309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1885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Science and Artificial Intelligence for smart sustainable plastic packaging</a:t>
            </a:r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1308894" y="5903986"/>
            <a:ext cx="7000164" cy="665579"/>
            <a:chOff x="1478496" y="5903904"/>
            <a:chExt cx="6493056" cy="665579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534752" y="5903904"/>
              <a:ext cx="34368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dirty="0">
                  <a:solidFill>
                    <a:schemeClr val="dk1"/>
                  </a:solidFill>
                </a:rPr>
                <a:t>William Jeffcott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82053D-2C3E-4B67-B536-90C197050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538" y="5792536"/>
            <a:ext cx="877066" cy="9706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B3E845-CCB4-4803-A47B-970748BA0A75}"/>
              </a:ext>
            </a:extLst>
          </p:cNvPr>
          <p:cNvSpPr txBox="1"/>
          <p:nvPr/>
        </p:nvSpPr>
        <p:spPr>
          <a:xfrm>
            <a:off x="476659" y="1581261"/>
            <a:ext cx="11197110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50" dirty="0"/>
              <a:t>I have started by looking at polyethylene films which are used to make flexible plastic packaging.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18C7B-AE44-489D-9801-C4F6468C0A67}"/>
              </a:ext>
            </a:extLst>
          </p:cNvPr>
          <p:cNvSpPr/>
          <p:nvPr/>
        </p:nvSpPr>
        <p:spPr>
          <a:xfrm>
            <a:off x="580126" y="3902799"/>
            <a:ext cx="1103161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Overarching aims of the project: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Characterise</a:t>
            </a:r>
            <a:r>
              <a:rPr lang="en-US" dirty="0"/>
              <a:t> the type, size, shape and spatial distribution of gel spots for a range of different PE films with different PCR content/PCR feedstocks.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Predictively link this information about gel distributions to relevant performance properties of the films (</a:t>
            </a:r>
            <a:r>
              <a:rPr lang="en-US" dirty="0" err="1"/>
              <a:t>sealability</a:t>
            </a:r>
            <a:r>
              <a:rPr lang="en-US" dirty="0"/>
              <a:t>, likelihood to tear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Go back to the original PCR pellets to see whether the distribution of gel spots could be predicted from indirect structural information (</a:t>
            </a:r>
            <a:r>
              <a:rPr lang="en-US" dirty="0" err="1"/>
              <a:t>e.g</a:t>
            </a:r>
            <a:r>
              <a:rPr lang="en-US" dirty="0"/>
              <a:t> FTIR/DSC/XRD). This would allow us to predict what will make a good pellet in advance of making large amounts of film from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4B11A-E045-4A34-8418-B5D05CD56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20500"/>
            <a:ext cx="4861031" cy="188229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D53F5B7-5262-4607-86BB-9162DFD44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3"/>
          <a:stretch/>
        </p:blipFill>
        <p:spPr bwMode="auto">
          <a:xfrm>
            <a:off x="5873322" y="1898880"/>
            <a:ext cx="5173713" cy="212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6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59080" y="-1058395"/>
            <a:ext cx="11673840" cy="8229600"/>
          </a:xfrm>
          <a:prstGeom prst="rect">
            <a:avLst/>
          </a:pr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5982850"/>
            <a:ext cx="12192000" cy="8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lt1"/>
              </a:buClr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Gaussian Processes</a:t>
            </a:r>
            <a:endParaRPr dirty="0"/>
          </a:p>
        </p:txBody>
      </p:sp>
      <p:pic>
        <p:nvPicPr>
          <p:cNvPr id="92" name="Google Shape;92;p1" descr="The University of Liverpoo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793" y="6018147"/>
            <a:ext cx="3120413" cy="80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088" y="6156862"/>
            <a:ext cx="2095950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6B0178D-B7C6-79D2-3228-3EC91C118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863" y="5811290"/>
            <a:ext cx="1723049" cy="12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54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321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3200" dirty="0">
                <a:latin typeface="Arial"/>
                <a:ea typeface="Arial"/>
                <a:cs typeface="Arial"/>
                <a:sym typeface="Arial"/>
              </a:rPr>
              <a:t>Computational Methods for Compressive Sensing </a:t>
            </a:r>
            <a:r>
              <a:rPr lang="en-GB" sz="3200" i="1" dirty="0">
                <a:latin typeface="Arial"/>
                <a:ea typeface="Arial"/>
                <a:cs typeface="Arial"/>
                <a:sym typeface="Arial"/>
              </a:rPr>
              <a:t>driven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 dirty="0">
                <a:latin typeface="Arial"/>
                <a:ea typeface="Arial"/>
                <a:cs typeface="Arial"/>
                <a:sym typeface="Arial"/>
              </a:rPr>
              <a:t>Scanning Transmission Electron Microscopy (</a:t>
            </a:r>
            <a:r>
              <a:rPr lang="en-GB" sz="3200" b="1" dirty="0">
                <a:latin typeface="Arial"/>
                <a:ea typeface="Arial"/>
                <a:cs typeface="Arial"/>
                <a:sym typeface="Arial"/>
              </a:rPr>
              <a:t>CS-STEM</a:t>
            </a:r>
            <a:r>
              <a:rPr lang="en-GB" sz="32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3200" dirty="0"/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" name="Google Shape;105;g10271772a9e_2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8894" y="5986128"/>
            <a:ext cx="2450663" cy="58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0271772a9e_2_16"/>
          <p:cNvSpPr txBox="1"/>
          <p:nvPr/>
        </p:nvSpPr>
        <p:spPr>
          <a:xfrm>
            <a:off x="4603844" y="5903881"/>
            <a:ext cx="3705214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dk1"/>
                </a:solidFill>
              </a:rPr>
              <a:t>Jack Wells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4B1AAC1D-F871-1587-124E-410AB6325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88" y="5884437"/>
            <a:ext cx="1413764" cy="662184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806A29D-0927-8051-5418-5CF711A24CC8}"/>
              </a:ext>
            </a:extLst>
          </p:cNvPr>
          <p:cNvGrpSpPr/>
          <p:nvPr/>
        </p:nvGrpSpPr>
        <p:grpSpPr>
          <a:xfrm>
            <a:off x="209242" y="1710743"/>
            <a:ext cx="2713268" cy="3847543"/>
            <a:chOff x="209242" y="1710743"/>
            <a:chExt cx="2713268" cy="38475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68778A-61A1-8C45-15C7-1DDE937792B7}"/>
                </a:ext>
              </a:extLst>
            </p:cNvPr>
            <p:cNvGrpSpPr/>
            <p:nvPr/>
          </p:nvGrpSpPr>
          <p:grpSpPr>
            <a:xfrm>
              <a:off x="257279" y="2071881"/>
              <a:ext cx="2665231" cy="3486405"/>
              <a:chOff x="122510" y="1419363"/>
              <a:chExt cx="2665231" cy="3486405"/>
            </a:xfrm>
          </p:grpSpPr>
          <p:pic>
            <p:nvPicPr>
              <p:cNvPr id="18" name="Picture 17" descr="A picture containing indoor, microscope, cluttered&#10;&#10;Description automatically generated">
                <a:extLst>
                  <a:ext uri="{FF2B5EF4-FFF2-40B4-BE49-F238E27FC236}">
                    <a16:creationId xmlns:a16="http://schemas.microsoft.com/office/drawing/2014/main" id="{772B24FB-A3F1-C632-B025-862F55A3E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92" y="1419363"/>
                <a:ext cx="2231668" cy="3000982"/>
              </a:xfrm>
              <a:prstGeom prst="rect">
                <a:avLst/>
              </a:prstGeom>
              <a:ln w="19050" cap="sq">
                <a:solidFill>
                  <a:srgbClr val="5B6C89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128DA4-A677-3C51-BA04-B0C66DF85A5B}"/>
                  </a:ext>
                </a:extLst>
              </p:cNvPr>
              <p:cNvSpPr txBox="1"/>
              <p:nvPr/>
            </p:nvSpPr>
            <p:spPr>
              <a:xfrm>
                <a:off x="122510" y="4490270"/>
                <a:ext cx="266523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Image</a:t>
                </a:r>
                <a:r>
                  <a:rPr lang="en-US" sz="105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 A Typical Scanning Transmission Electron Microscope (source: </a:t>
                </a:r>
                <a:r>
                  <a:rPr lang="en-US" sz="1050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Wikipedia</a:t>
                </a:r>
                <a:r>
                  <a:rPr lang="en-US" sz="105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</a:t>
                </a:r>
                <a:endParaRPr lang="en-GB" sz="105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B8AF87-7668-9247-C3BE-B60055EBDC68}"/>
                </a:ext>
              </a:extLst>
            </p:cNvPr>
            <p:cNvGrpSpPr/>
            <p:nvPr/>
          </p:nvGrpSpPr>
          <p:grpSpPr>
            <a:xfrm>
              <a:off x="209242" y="1710743"/>
              <a:ext cx="2591508" cy="307777"/>
              <a:chOff x="209242" y="1710743"/>
              <a:chExt cx="2591508" cy="3077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2CC111E-A45F-069A-2955-2ACCB28FD5D4}"/>
                  </a:ext>
                </a:extLst>
              </p:cNvPr>
              <p:cNvSpPr txBox="1"/>
              <p:nvPr/>
            </p:nvSpPr>
            <p:spPr>
              <a:xfrm>
                <a:off x="209242" y="1710743"/>
                <a:ext cx="25915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Context</a:t>
                </a:r>
                <a:endParaRPr lang="en-GB" sz="12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3F3D19E0-7DF9-C491-6902-A1E455B59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283" y="1766893"/>
                <a:ext cx="171573" cy="162248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E0D9CD6-A3EF-AC56-4906-25E0F8FE1D4F}"/>
              </a:ext>
            </a:extLst>
          </p:cNvPr>
          <p:cNvGrpSpPr/>
          <p:nvPr/>
        </p:nvGrpSpPr>
        <p:grpSpPr>
          <a:xfrm>
            <a:off x="7634988" y="1706485"/>
            <a:ext cx="4037220" cy="1999270"/>
            <a:chOff x="7634988" y="1706485"/>
            <a:chExt cx="4037220" cy="199927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051F71C-B067-D251-160B-A70CB81234DD}"/>
                </a:ext>
              </a:extLst>
            </p:cNvPr>
            <p:cNvGrpSpPr/>
            <p:nvPr/>
          </p:nvGrpSpPr>
          <p:grpSpPr>
            <a:xfrm>
              <a:off x="7634988" y="1706485"/>
              <a:ext cx="4037220" cy="1999270"/>
              <a:chOff x="7634988" y="1706485"/>
              <a:chExt cx="4037220" cy="199927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206819B-317F-F57E-54E9-219A5D370CAF}"/>
                  </a:ext>
                </a:extLst>
              </p:cNvPr>
              <p:cNvGrpSpPr/>
              <p:nvPr/>
            </p:nvGrpSpPr>
            <p:grpSpPr>
              <a:xfrm>
                <a:off x="7634988" y="1998466"/>
                <a:ext cx="3953308" cy="1707289"/>
                <a:chOff x="0" y="614315"/>
                <a:chExt cx="12192000" cy="5265277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A4AA920B-9D5D-A05E-F2FC-CE7042CC4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978408"/>
                  <a:ext cx="12192000" cy="490118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953E4125-5695-E422-E8EE-D9268FC1C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06" y="614315"/>
                  <a:ext cx="5980188" cy="515113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33130C-E5BC-8DEF-962F-B7C7F1D6A49B}"/>
                  </a:ext>
                </a:extLst>
              </p:cNvPr>
              <p:cNvSpPr txBox="1"/>
              <p:nvPr/>
            </p:nvSpPr>
            <p:spPr>
              <a:xfrm>
                <a:off x="7634988" y="1706485"/>
                <a:ext cx="40372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Model</a:t>
                </a:r>
                <a:endParaRPr lang="en-GB" sz="12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17060DB-0738-A923-7722-A59DF155D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6537" y="1754857"/>
              <a:ext cx="171573" cy="162248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6F4488-F75A-78E3-12CF-2745E43BC049}"/>
              </a:ext>
            </a:extLst>
          </p:cNvPr>
          <p:cNvGrpSpPr/>
          <p:nvPr/>
        </p:nvGrpSpPr>
        <p:grpSpPr>
          <a:xfrm>
            <a:off x="7652688" y="3737505"/>
            <a:ext cx="4078020" cy="1755411"/>
            <a:chOff x="7652688" y="3737505"/>
            <a:chExt cx="4078020" cy="175541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69E1CDA-20F0-280E-230B-2CBC2BF95F24}"/>
                </a:ext>
              </a:extLst>
            </p:cNvPr>
            <p:cNvGrpSpPr/>
            <p:nvPr/>
          </p:nvGrpSpPr>
          <p:grpSpPr>
            <a:xfrm>
              <a:off x="7652688" y="3737505"/>
              <a:ext cx="4078020" cy="1755411"/>
              <a:chOff x="7641338" y="3740333"/>
              <a:chExt cx="4078020" cy="1755411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DDBCD2EE-AF43-BC03-8B1B-D0212F401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1338" y="4035902"/>
                <a:ext cx="4078020" cy="1459842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199A86E-75E5-847A-98AC-AD2CCD0BBFD4}"/>
                  </a:ext>
                </a:extLst>
              </p:cNvPr>
              <p:cNvSpPr txBox="1"/>
              <p:nvPr/>
            </p:nvSpPr>
            <p:spPr>
              <a:xfrm>
                <a:off x="7752597" y="3740333"/>
                <a:ext cx="3835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Time-To-Solution</a:t>
                </a:r>
                <a:endParaRPr lang="en-GB" sz="12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745CE79-E858-C0C2-1191-919E41B77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2147" y="3792334"/>
              <a:ext cx="171573" cy="162248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542F59-B23D-187D-5AE8-5AE763396FC6}"/>
              </a:ext>
            </a:extLst>
          </p:cNvPr>
          <p:cNvGrpSpPr/>
          <p:nvPr/>
        </p:nvGrpSpPr>
        <p:grpSpPr>
          <a:xfrm>
            <a:off x="3486354" y="1697900"/>
            <a:ext cx="3766140" cy="3732594"/>
            <a:chOff x="3486354" y="1697900"/>
            <a:chExt cx="3766140" cy="373259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0540DB3-1389-53AD-A7EE-996D91BC8B83}"/>
                </a:ext>
              </a:extLst>
            </p:cNvPr>
            <p:cNvGrpSpPr/>
            <p:nvPr/>
          </p:nvGrpSpPr>
          <p:grpSpPr>
            <a:xfrm>
              <a:off x="3486354" y="1697900"/>
              <a:ext cx="3766140" cy="3732594"/>
              <a:chOff x="3486354" y="1697900"/>
              <a:chExt cx="3766140" cy="373259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BB2F089-02BA-1C26-D7EA-F0095231CEAF}"/>
                  </a:ext>
                </a:extLst>
              </p:cNvPr>
              <p:cNvGrpSpPr/>
              <p:nvPr/>
            </p:nvGrpSpPr>
            <p:grpSpPr>
              <a:xfrm>
                <a:off x="3486354" y="1697900"/>
                <a:ext cx="3766140" cy="3732594"/>
                <a:chOff x="3137104" y="1697900"/>
                <a:chExt cx="3766140" cy="373259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80EE3A08-6AAA-ACFB-9E21-E1424BEFC3B6}"/>
                    </a:ext>
                  </a:extLst>
                </p:cNvPr>
                <p:cNvGrpSpPr/>
                <p:nvPr/>
              </p:nvGrpSpPr>
              <p:grpSpPr>
                <a:xfrm>
                  <a:off x="3137104" y="1697900"/>
                  <a:ext cx="3766140" cy="3732594"/>
                  <a:chOff x="2952954" y="1697900"/>
                  <a:chExt cx="3766140" cy="3732594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E4C49DB-B88A-4226-99F6-72CEFDD9AC5D}"/>
                      </a:ext>
                    </a:extLst>
                  </p:cNvPr>
                  <p:cNvSpPr txBox="1"/>
                  <p:nvPr/>
                </p:nvSpPr>
                <p:spPr>
                  <a:xfrm>
                    <a:off x="5083208" y="2609247"/>
                    <a:ext cx="1635886" cy="698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GB" sz="900" i="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Faster Acquisition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GB" sz="900" i="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Reduced Beam-Damage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GB" sz="900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Reduced </a:t>
                    </a:r>
                    <a:r>
                      <a:rPr lang="en-GB" sz="90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Drift (3D STEM)</a:t>
                    </a:r>
                    <a:endParaRPr lang="en-GB" sz="900" dirty="0"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7EA6A80A-67FB-160D-0ADD-1B71876C66C8}"/>
                      </a:ext>
                    </a:extLst>
                  </p:cNvPr>
                  <p:cNvGrpSpPr/>
                  <p:nvPr/>
                </p:nvGrpSpPr>
                <p:grpSpPr>
                  <a:xfrm>
                    <a:off x="2952954" y="1697900"/>
                    <a:ext cx="3670282" cy="3732594"/>
                    <a:chOff x="2952954" y="1697900"/>
                    <a:chExt cx="3670282" cy="3732594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DF6F0350-1446-7F1A-39AE-1166024C59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2954" y="1697900"/>
                      <a:ext cx="3670282" cy="3732594"/>
                      <a:chOff x="2945721" y="1703593"/>
                      <a:chExt cx="3670282" cy="3732594"/>
                    </a:xfrm>
                  </p:grpSpPr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5B5637DB-839A-050E-B1F1-7047B071EA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17556" y="1703593"/>
                        <a:ext cx="2862849" cy="3429846"/>
                        <a:chOff x="3317621" y="1455064"/>
                        <a:chExt cx="2862849" cy="3429846"/>
                      </a:xfrm>
                    </p:grpSpPr>
                    <p:grpSp>
                      <p:nvGrpSpPr>
                        <p:cNvPr id="23" name="Group 22">
                          <a:extLst>
                            <a:ext uri="{FF2B5EF4-FFF2-40B4-BE49-F238E27FC236}">
                              <a16:creationId xmlns:a16="http://schemas.microsoft.com/office/drawing/2014/main" id="{4F110D63-0F36-E4EE-9540-386463399D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17621" y="2140730"/>
                          <a:ext cx="2699445" cy="2744180"/>
                          <a:chOff x="3502768" y="2081736"/>
                          <a:chExt cx="3176214" cy="3228850"/>
                        </a:xfrm>
                      </p:grpSpPr>
                      <p:pic>
                        <p:nvPicPr>
                          <p:cNvPr id="20" name="Picture 19">
                            <a:extLst>
                              <a:ext uri="{FF2B5EF4-FFF2-40B4-BE49-F238E27FC236}">
                                <a16:creationId xmlns:a16="http://schemas.microsoft.com/office/drawing/2014/main" id="{A59A66BF-1675-AC53-2262-88E63ADAD33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/>
                        </p:blipFill>
                        <p:spPr>
                          <a:xfrm>
                            <a:off x="3502768" y="2081736"/>
                            <a:ext cx="1733193" cy="1733193"/>
                          </a:xfrm>
                          <a:prstGeom prst="rect">
                            <a:avLst/>
                          </a:prstGeom>
                          <a:ln w="41275">
                            <a:solidFill>
                              <a:srgbClr val="58A6EE"/>
                            </a:solidFill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</p:pic>
                      <p:pic>
                        <p:nvPicPr>
                          <p:cNvPr id="21" name="Picture 20">
                            <a:extLst>
                              <a:ext uri="{FF2B5EF4-FFF2-40B4-BE49-F238E27FC236}">
                                <a16:creationId xmlns:a16="http://schemas.microsoft.com/office/drawing/2014/main" id="{516DD5F6-CBA1-8FEE-4CEB-FC45B5301B8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/>
                        </p:blipFill>
                        <p:spPr>
                          <a:xfrm>
                            <a:off x="4945789" y="3577393"/>
                            <a:ext cx="1733193" cy="1733193"/>
                          </a:xfrm>
                          <a:prstGeom prst="rect">
                            <a:avLst/>
                          </a:prstGeom>
                          <a:ln w="41275">
                            <a:solidFill>
                              <a:srgbClr val="58A6EE"/>
                            </a:solidFill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</p:pic>
                    </p:grpSp>
                    <p:sp>
                      <p:nvSpPr>
                        <p:cNvPr id="24" name="TextBox 23">
                          <a:extLst>
                            <a:ext uri="{FF2B5EF4-FFF2-40B4-BE49-F238E27FC236}">
                              <a16:creationId xmlns:a16="http://schemas.microsoft.com/office/drawing/2014/main" id="{50FFC6DE-4043-7A3E-5523-AF9EE1BD98D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00832" y="1455064"/>
                          <a:ext cx="2779638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285750" indent="-285750" algn="ctr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sz="1400" b="1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Goal</a:t>
                          </a:r>
                          <a:endParaRPr lang="en-GB" sz="1200" b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D6220C5D-46EE-CF57-BED4-E28B20BE2C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5721" y="2126283"/>
                        <a:ext cx="2094017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171450" indent="-171450" algn="ctr">
                          <a:buFont typeface="Wingdings" panose="05000000000000000000" pitchFamily="2" charset="2"/>
                          <a:buChar char="q"/>
                        </a:pPr>
                        <a:r>
                          <a:rPr lang="en-US" sz="900" b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a:t>Perform a </a:t>
                        </a:r>
                        <a:r>
                          <a:rPr lang="en-US" sz="900" b="1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a:t>sub-sampled</a:t>
                        </a:r>
                        <a:r>
                          <a:rPr lang="en-US" sz="900" b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a:t> Scan</a:t>
                        </a:r>
                        <a:endParaRPr lang="en-GB" sz="9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endParaRP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F3F3AA2C-9931-F959-D104-96E1F6EB9B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82720" y="5205355"/>
                        <a:ext cx="2133283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171450" indent="-171450" algn="ctr">
                          <a:buFont typeface="Wingdings" panose="05000000000000000000" pitchFamily="2" charset="2"/>
                          <a:buChar char="q"/>
                        </a:pPr>
                        <a:r>
                          <a:rPr lang="en-US" sz="900" b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a:t>Recover </a:t>
                        </a:r>
                        <a:r>
                          <a:rPr lang="en-US" sz="900" b="1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a:t>fully-sampled</a:t>
                        </a:r>
                        <a:r>
                          <a:rPr lang="en-US" sz="900" b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a:t> Image</a:t>
                        </a:r>
                        <a:endParaRPr lang="en-GB" sz="9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35" name="Arrow: Bent 34">
                      <a:extLst>
                        <a:ext uri="{FF2B5EF4-FFF2-40B4-BE49-F238E27FC236}">
                          <a16:creationId xmlns:a16="http://schemas.microsoft.com/office/drawing/2014/main" id="{A8559EEA-676F-DC99-7BD0-773044D38EC9}"/>
                        </a:ext>
                      </a:extLst>
                    </p:cNvPr>
                    <p:cNvSpPr/>
                    <p:nvPr/>
                  </p:nvSpPr>
                  <p:spPr>
                    <a:xfrm rot="11750013" flipH="1">
                      <a:off x="3988494" y="4041581"/>
                      <a:ext cx="482842" cy="457723"/>
                    </a:xfrm>
                    <a:prstGeom prst="bentArrow">
                      <a:avLst>
                        <a:gd name="adj1" fmla="val 17740"/>
                        <a:gd name="adj2" fmla="val 27347"/>
                        <a:gd name="adj3" fmla="val 25000"/>
                        <a:gd name="adj4" fmla="val 63635"/>
                      </a:avLst>
                    </a:prstGeom>
                    <a:solidFill>
                      <a:srgbClr val="5B6C89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0875C0AA-B3B7-FDFD-3102-8E3619C94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24789" y="4242454"/>
                      <a:ext cx="865122" cy="2827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900" i="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Reconstruct</a:t>
                      </a:r>
                      <a:endParaRPr lang="en-GB" sz="900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p:txBody>
                </p:sp>
              </p:grp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CA3A8AD-4A97-E325-E50E-3151AE10AE7C}"/>
                    </a:ext>
                  </a:extLst>
                </p:cNvPr>
                <p:cNvSpPr/>
                <p:nvPr/>
              </p:nvSpPr>
              <p:spPr>
                <a:xfrm>
                  <a:off x="3865951" y="2840244"/>
                  <a:ext cx="811441" cy="52322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 cap="none" spc="0" dirty="0">
                      <a:ln w="1016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prstDash val="solid"/>
                      </a:ln>
                      <a:solidFill>
                        <a:srgbClr val="58A6EE"/>
                      </a:solidFill>
                      <a:effectLst>
                        <a:glow rad="1016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25%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1F16F3D-D21F-16AE-F13B-CBB7C45614C9}"/>
                    </a:ext>
                  </a:extLst>
                </p:cNvPr>
                <p:cNvSpPr/>
                <p:nvPr/>
              </p:nvSpPr>
              <p:spPr>
                <a:xfrm>
                  <a:off x="4988319" y="4110855"/>
                  <a:ext cx="994182" cy="52322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 dirty="0">
                      <a:ln w="1016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prstDash val="solid"/>
                      </a:ln>
                      <a:solidFill>
                        <a:srgbClr val="58A6EE"/>
                      </a:solidFill>
                      <a:effectLst>
                        <a:glow rad="1016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100</a:t>
                  </a:r>
                  <a:r>
                    <a:rPr lang="en-US" sz="2800" b="1" cap="none" spc="0" dirty="0">
                      <a:ln w="1016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prstDash val="solid"/>
                      </a:ln>
                      <a:solidFill>
                        <a:srgbClr val="58A6EE"/>
                      </a:solidFill>
                      <a:effectLst>
                        <a:glow rad="1016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%</a:t>
                  </a: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B20E1E0-C2F1-D290-4CAE-D01137490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2865" y="1754238"/>
                <a:ext cx="171573" cy="162248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7621155-6904-E5E3-7609-4141A0D0AFAC}"/>
                </a:ext>
              </a:extLst>
            </p:cNvPr>
            <p:cNvGrpSpPr/>
            <p:nvPr/>
          </p:nvGrpSpPr>
          <p:grpSpPr>
            <a:xfrm>
              <a:off x="5501371" y="2697367"/>
              <a:ext cx="157998" cy="549879"/>
              <a:chOff x="5501371" y="2697367"/>
              <a:chExt cx="157998" cy="549879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BB4BA268-C6FA-F402-DDC1-502627EFA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01372" y="2697367"/>
                <a:ext cx="157997" cy="138443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851BA24-7292-2980-7AE2-7CD589920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01372" y="2897127"/>
                <a:ext cx="157997" cy="138443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4360C414-882F-8E2A-CDD4-2795B2580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01371" y="3108803"/>
                <a:ext cx="157997" cy="1384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6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59079" y="-1046038"/>
            <a:ext cx="11673840" cy="8229600"/>
          </a:xfrm>
          <a:prstGeom prst="rect">
            <a:avLst/>
          </a:pr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5982850"/>
            <a:ext cx="12192000" cy="8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lt1"/>
              </a:buClr>
            </a:pPr>
            <a:r>
              <a:rPr lang="en-GB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Dynamics</a:t>
            </a:r>
            <a:endParaRPr dirty="0"/>
          </a:p>
        </p:txBody>
      </p:sp>
      <p:pic>
        <p:nvPicPr>
          <p:cNvPr id="92" name="Google Shape;92;p1" descr="The University of Liverpoo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793" y="6018147"/>
            <a:ext cx="3120413" cy="80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088" y="6156862"/>
            <a:ext cx="2095950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6B0178D-B7C6-79D2-3228-3EC91C118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863" y="5811290"/>
            <a:ext cx="1723049" cy="12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6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dirty="0"/>
              <a:t>Traffic monitoring with </a:t>
            </a:r>
            <a:br>
              <a:rPr lang="en-GB" dirty="0"/>
            </a:br>
            <a:r>
              <a:rPr lang="en-GB" dirty="0"/>
              <a:t>Distributed Acoustic Sensing (DAS)</a:t>
            </a:r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565361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10271772a9e_2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8894" y="5986128"/>
            <a:ext cx="2450663" cy="58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0271772a9e_2_16"/>
          <p:cNvSpPr txBox="1"/>
          <p:nvPr/>
        </p:nvSpPr>
        <p:spPr>
          <a:xfrm>
            <a:off x="4603844" y="5903986"/>
            <a:ext cx="370521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Marco Fontana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3953666F-650C-A644-41E4-5C8A88791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6" t="26916" r="8740" b="17548"/>
          <a:stretch/>
        </p:blipFill>
        <p:spPr>
          <a:xfrm>
            <a:off x="8844371" y="5889318"/>
            <a:ext cx="2720989" cy="680247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FCD2423-D754-52DA-815F-3C8DA8E3996B}"/>
              </a:ext>
            </a:extLst>
          </p:cNvPr>
          <p:cNvSpPr txBox="1"/>
          <p:nvPr/>
        </p:nvSpPr>
        <p:spPr>
          <a:xfrm rot="16200000">
            <a:off x="4412641" y="15078868"/>
            <a:ext cx="60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Time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459D94-0ADF-9611-1D90-C5FDB82CC270}"/>
              </a:ext>
            </a:extLst>
          </p:cNvPr>
          <p:cNvGrpSpPr/>
          <p:nvPr/>
        </p:nvGrpSpPr>
        <p:grpSpPr>
          <a:xfrm>
            <a:off x="492784" y="1699636"/>
            <a:ext cx="11206432" cy="3978111"/>
            <a:chOff x="1574668" y="1964509"/>
            <a:chExt cx="9088300" cy="3092308"/>
          </a:xfrm>
        </p:grpSpPr>
        <p:grpSp>
          <p:nvGrpSpPr>
            <p:cNvPr id="4" name="Google Shape;135;ge197d5fb3f_12_0">
              <a:extLst>
                <a:ext uri="{FF2B5EF4-FFF2-40B4-BE49-F238E27FC236}">
                  <a16:creationId xmlns:a16="http://schemas.microsoft.com/office/drawing/2014/main" id="{8E5C43F9-4429-6709-E6E5-C0DE98DBC1A9}"/>
                </a:ext>
              </a:extLst>
            </p:cNvPr>
            <p:cNvGrpSpPr/>
            <p:nvPr/>
          </p:nvGrpSpPr>
          <p:grpSpPr>
            <a:xfrm>
              <a:off x="3730304" y="1964509"/>
              <a:ext cx="1670524" cy="3092307"/>
              <a:chOff x="1497145" y="1414675"/>
              <a:chExt cx="1897093" cy="1728000"/>
            </a:xfrm>
          </p:grpSpPr>
          <p:sp>
            <p:nvSpPr>
              <p:cNvPr id="5" name="Google Shape;136;ge197d5fb3f_12_0">
                <a:extLst>
                  <a:ext uri="{FF2B5EF4-FFF2-40B4-BE49-F238E27FC236}">
                    <a16:creationId xmlns:a16="http://schemas.microsoft.com/office/drawing/2014/main" id="{796586C5-57BE-D07E-B3BC-5AB999DF5BE3}"/>
                  </a:ext>
                </a:extLst>
              </p:cNvPr>
              <p:cNvSpPr/>
              <p:nvPr/>
            </p:nvSpPr>
            <p:spPr>
              <a:xfrm>
                <a:off x="1497145" y="1414675"/>
                <a:ext cx="1897093" cy="1728000"/>
              </a:xfrm>
              <a:prstGeom prst="roundRect">
                <a:avLst>
                  <a:gd name="adj" fmla="val 10000"/>
                </a:avLst>
              </a:prstGeom>
              <a:solidFill>
                <a:schemeClr val="lt1">
                  <a:alpha val="89803"/>
                </a:schemeClr>
              </a:solidFill>
              <a:ln w="12700" cap="flat" cmpd="sng">
                <a:solidFill>
                  <a:srgbClr val="4372C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7" name="Google Shape;137;ge197d5fb3f_12_0">
                <a:extLst>
                  <a:ext uri="{FF2B5EF4-FFF2-40B4-BE49-F238E27FC236}">
                    <a16:creationId xmlns:a16="http://schemas.microsoft.com/office/drawing/2014/main" id="{B83DB273-CFCD-1563-5058-14E522C4B562}"/>
                  </a:ext>
                </a:extLst>
              </p:cNvPr>
              <p:cNvSpPr txBox="1"/>
              <p:nvPr/>
            </p:nvSpPr>
            <p:spPr>
              <a:xfrm>
                <a:off x="1547757" y="1638667"/>
                <a:ext cx="1795871" cy="1453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0025" tIns="160025" rIns="160025" bIns="160025" anchor="t" anchorCtr="0">
                <a:noAutofit/>
              </a:bodyPr>
              <a:lstStyle/>
              <a:p>
                <a:pPr marL="215894" lvl="1" indent="-215894" algn="ctr">
                  <a:lnSpc>
                    <a:spcPct val="90000"/>
                  </a:lnSpc>
                  <a:buClr>
                    <a:schemeClr val="dk1"/>
                  </a:buClr>
                  <a:buSzPts val="1500"/>
                </a:pPr>
                <a:r>
                  <a:rPr lang="en-GB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+ noise</a:t>
                </a:r>
                <a:endParaRPr sz="1800" dirty="0"/>
              </a:p>
            </p:txBody>
          </p:sp>
        </p:grpSp>
        <p:grpSp>
          <p:nvGrpSpPr>
            <p:cNvPr id="9" name="Google Shape;138;ge197d5fb3f_12_0">
              <a:extLst>
                <a:ext uri="{FF2B5EF4-FFF2-40B4-BE49-F238E27FC236}">
                  <a16:creationId xmlns:a16="http://schemas.microsoft.com/office/drawing/2014/main" id="{178B2F49-4F9F-2BD0-35A4-B0308EC360B8}"/>
                </a:ext>
              </a:extLst>
            </p:cNvPr>
            <p:cNvGrpSpPr/>
            <p:nvPr/>
          </p:nvGrpSpPr>
          <p:grpSpPr>
            <a:xfrm>
              <a:off x="7020643" y="1964511"/>
              <a:ext cx="1798287" cy="3092303"/>
              <a:chOff x="1497145" y="1414675"/>
              <a:chExt cx="1897093" cy="1728000"/>
            </a:xfrm>
          </p:grpSpPr>
          <p:sp>
            <p:nvSpPr>
              <p:cNvPr id="11" name="Google Shape;139;ge197d5fb3f_12_0">
                <a:extLst>
                  <a:ext uri="{FF2B5EF4-FFF2-40B4-BE49-F238E27FC236}">
                    <a16:creationId xmlns:a16="http://schemas.microsoft.com/office/drawing/2014/main" id="{37AF2A28-87E6-C526-92F5-8B59414FC8BA}"/>
                  </a:ext>
                </a:extLst>
              </p:cNvPr>
              <p:cNvSpPr/>
              <p:nvPr/>
            </p:nvSpPr>
            <p:spPr>
              <a:xfrm>
                <a:off x="1497145" y="1414675"/>
                <a:ext cx="1897093" cy="1728000"/>
              </a:xfrm>
              <a:prstGeom prst="roundRect">
                <a:avLst>
                  <a:gd name="adj" fmla="val 10000"/>
                </a:avLst>
              </a:prstGeom>
              <a:solidFill>
                <a:schemeClr val="lt1">
                  <a:alpha val="89803"/>
                </a:schemeClr>
              </a:solidFill>
              <a:ln w="12700" cap="flat" cmpd="sng">
                <a:solidFill>
                  <a:srgbClr val="4372C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2" name="Google Shape;140;ge197d5fb3f_12_0">
                <a:extLst>
                  <a:ext uri="{FF2B5EF4-FFF2-40B4-BE49-F238E27FC236}">
                    <a16:creationId xmlns:a16="http://schemas.microsoft.com/office/drawing/2014/main" id="{0D3D3FF2-8ABB-C772-74FE-50F37C4D7280}"/>
                  </a:ext>
                </a:extLst>
              </p:cNvPr>
              <p:cNvSpPr txBox="1"/>
              <p:nvPr/>
            </p:nvSpPr>
            <p:spPr>
              <a:xfrm>
                <a:off x="1547756" y="1654969"/>
                <a:ext cx="1795871" cy="14370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0025" tIns="160025" rIns="160025" bIns="160025" anchor="t" anchorCtr="0">
                <a:noAutofit/>
              </a:bodyPr>
              <a:lstStyle/>
              <a:p>
                <a:pPr marL="215894" lvl="1" indent="-215894" algn="ctr">
                  <a:lnSpc>
                    <a:spcPct val="90000"/>
                  </a:lnSpc>
                  <a:buClr>
                    <a:schemeClr val="dk1"/>
                  </a:buClr>
                  <a:buSzPts val="1500"/>
                </a:pPr>
                <a:r>
                  <a:rPr lang="en-GB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+ false targets</a:t>
                </a:r>
                <a:endParaRPr lang="en-GB" sz="1800" dirty="0"/>
              </a:p>
              <a:p>
                <a:pPr marL="215894" lvl="1" indent="-215894" algn="ctr">
                  <a:lnSpc>
                    <a:spcPct val="90000"/>
                  </a:lnSpc>
                  <a:spcBef>
                    <a:spcPts val="200"/>
                  </a:spcBef>
                  <a:buClr>
                    <a:schemeClr val="dk1"/>
                  </a:buClr>
                  <a:buSzPts val="1500"/>
                </a:pPr>
                <a:r>
                  <a:rPr lang="en-GB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misdetections</a:t>
                </a:r>
              </a:p>
            </p:txBody>
          </p:sp>
        </p:grpSp>
        <p:grpSp>
          <p:nvGrpSpPr>
            <p:cNvPr id="13" name="Google Shape;121;ge197d5fb3f_12_0">
              <a:extLst>
                <a:ext uri="{FF2B5EF4-FFF2-40B4-BE49-F238E27FC236}">
                  <a16:creationId xmlns:a16="http://schemas.microsoft.com/office/drawing/2014/main" id="{1B205923-8CF3-948D-9DA9-74D7EBA5EC54}"/>
                </a:ext>
              </a:extLst>
            </p:cNvPr>
            <p:cNvGrpSpPr/>
            <p:nvPr/>
          </p:nvGrpSpPr>
          <p:grpSpPr>
            <a:xfrm>
              <a:off x="1574668" y="1964510"/>
              <a:ext cx="9042663" cy="3092307"/>
              <a:chOff x="-638914" y="1474088"/>
              <a:chExt cx="9422751" cy="4123072"/>
            </a:xfrm>
          </p:grpSpPr>
          <p:sp>
            <p:nvSpPr>
              <p:cNvPr id="14" name="Google Shape;126;ge197d5fb3f_12_0">
                <a:extLst>
                  <a:ext uri="{FF2B5EF4-FFF2-40B4-BE49-F238E27FC236}">
                    <a16:creationId xmlns:a16="http://schemas.microsoft.com/office/drawing/2014/main" id="{B9EF3A9D-32F4-DF41-81E0-8FEF6DD0DBA5}"/>
                  </a:ext>
                </a:extLst>
              </p:cNvPr>
              <p:cNvSpPr/>
              <p:nvPr/>
            </p:nvSpPr>
            <p:spPr>
              <a:xfrm>
                <a:off x="3430225" y="1474091"/>
                <a:ext cx="1528474" cy="4123068"/>
              </a:xfrm>
              <a:prstGeom prst="roundRect">
                <a:avLst>
                  <a:gd name="adj" fmla="val 10000"/>
                </a:avLst>
              </a:prstGeom>
              <a:solidFill>
                <a:srgbClr val="002F4A">
                  <a:alpha val="90000"/>
                </a:srgbClr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5" name="Google Shape;122;ge197d5fb3f_12_0">
                <a:extLst>
                  <a:ext uri="{FF2B5EF4-FFF2-40B4-BE49-F238E27FC236}">
                    <a16:creationId xmlns:a16="http://schemas.microsoft.com/office/drawing/2014/main" id="{461AE28A-35DA-073A-41D4-D08DB5E5714B}"/>
                  </a:ext>
                </a:extLst>
              </p:cNvPr>
              <p:cNvSpPr/>
              <p:nvPr/>
            </p:nvSpPr>
            <p:spPr>
              <a:xfrm>
                <a:off x="-638914" y="1474088"/>
                <a:ext cx="2168521" cy="4123072"/>
              </a:xfrm>
              <a:prstGeom prst="roundRect">
                <a:avLst>
                  <a:gd name="adj" fmla="val 10000"/>
                </a:avLst>
              </a:prstGeom>
              <a:solidFill>
                <a:srgbClr val="002F4A">
                  <a:alpha val="90000"/>
                </a:srgbClr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6" name="Google Shape;123;ge197d5fb3f_12_0">
                <a:extLst>
                  <a:ext uri="{FF2B5EF4-FFF2-40B4-BE49-F238E27FC236}">
                    <a16:creationId xmlns:a16="http://schemas.microsoft.com/office/drawing/2014/main" id="{4C56BA11-D1FF-AB67-E38F-0797DD1676A4}"/>
                  </a:ext>
                </a:extLst>
              </p:cNvPr>
              <p:cNvSpPr txBox="1"/>
              <p:nvPr/>
            </p:nvSpPr>
            <p:spPr>
              <a:xfrm>
                <a:off x="-256031" y="1688588"/>
                <a:ext cx="1399892" cy="48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7150" tIns="77150" rIns="77150" bIns="771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ts val="2000"/>
                </a:pPr>
                <a:r>
                  <a:rPr lang="en-GB" sz="24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Sensor </a:t>
                </a:r>
                <a:endParaRPr sz="2400" dirty="0"/>
              </a:p>
            </p:txBody>
          </p:sp>
          <p:sp>
            <p:nvSpPr>
              <p:cNvPr id="17" name="Google Shape;124;ge197d5fb3f_12_0">
                <a:extLst>
                  <a:ext uri="{FF2B5EF4-FFF2-40B4-BE49-F238E27FC236}">
                    <a16:creationId xmlns:a16="http://schemas.microsoft.com/office/drawing/2014/main" id="{2B03FCFF-5314-52C1-4DF3-61A27D54F1EE}"/>
                  </a:ext>
                </a:extLst>
              </p:cNvPr>
              <p:cNvSpPr/>
              <p:nvPr/>
            </p:nvSpPr>
            <p:spPr>
              <a:xfrm>
                <a:off x="1647854" y="1618560"/>
                <a:ext cx="1666581" cy="624153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2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8" name="Google Shape;127;ge197d5fb3f_12_0">
                <a:extLst>
                  <a:ext uri="{FF2B5EF4-FFF2-40B4-BE49-F238E27FC236}">
                    <a16:creationId xmlns:a16="http://schemas.microsoft.com/office/drawing/2014/main" id="{E2687CF5-8658-B0AB-3F58-13DC69FDF0C9}"/>
                  </a:ext>
                </a:extLst>
              </p:cNvPr>
              <p:cNvSpPr txBox="1"/>
              <p:nvPr/>
            </p:nvSpPr>
            <p:spPr>
              <a:xfrm>
                <a:off x="3456969" y="1570725"/>
                <a:ext cx="1474987" cy="719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7150" tIns="77150" rIns="77150" bIns="771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ts val="2000"/>
                </a:pPr>
                <a:r>
                  <a:rPr lang="en-GB" sz="24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Detector</a:t>
                </a:r>
                <a:endParaRPr sz="2400" dirty="0"/>
              </a:p>
            </p:txBody>
          </p:sp>
          <p:sp>
            <p:nvSpPr>
              <p:cNvPr id="19" name="Google Shape;128;ge197d5fb3f_12_0">
                <a:extLst>
                  <a:ext uri="{FF2B5EF4-FFF2-40B4-BE49-F238E27FC236}">
                    <a16:creationId xmlns:a16="http://schemas.microsoft.com/office/drawing/2014/main" id="{226C8F10-AE26-24B1-73C9-9BB18EC1BECB}"/>
                  </a:ext>
                </a:extLst>
              </p:cNvPr>
              <p:cNvSpPr/>
              <p:nvPr/>
            </p:nvSpPr>
            <p:spPr>
              <a:xfrm>
                <a:off x="5120254" y="1618560"/>
                <a:ext cx="1750018" cy="624153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2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0" name="Google Shape;129;ge197d5fb3f_12_0">
                <a:extLst>
                  <a:ext uri="{FF2B5EF4-FFF2-40B4-BE49-F238E27FC236}">
                    <a16:creationId xmlns:a16="http://schemas.microsoft.com/office/drawing/2014/main" id="{DE60D396-3919-9276-BED8-29202AAEE2D5}"/>
                  </a:ext>
                </a:extLst>
              </p:cNvPr>
              <p:cNvSpPr txBox="1"/>
              <p:nvPr/>
            </p:nvSpPr>
            <p:spPr>
              <a:xfrm>
                <a:off x="5120254" y="1743390"/>
                <a:ext cx="1731551" cy="374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7150" tIns="77150" rIns="77150" bIns="7715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lnSpc>
                    <a:spcPct val="90000"/>
                  </a:lnSpc>
                  <a:buClr>
                    <a:schemeClr val="lt1"/>
                  </a:buClr>
                  <a:buSzPts val="2000"/>
                  <a:defRPr sz="2025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</a:defRPr>
                </a:lvl1pPr>
              </a:lstStyle>
              <a:p>
                <a:r>
                  <a:rPr lang="en-GB" sz="2400" dirty="0">
                    <a:solidFill>
                      <a:schemeClr val="tx1"/>
                    </a:solidFill>
                    <a:sym typeface="Calibri"/>
                  </a:rPr>
                  <a:t>Measurements</a:t>
                </a:r>
                <a:endParaRPr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Google Shape;130;ge197d5fb3f_12_0">
                <a:extLst>
                  <a:ext uri="{FF2B5EF4-FFF2-40B4-BE49-F238E27FC236}">
                    <a16:creationId xmlns:a16="http://schemas.microsoft.com/office/drawing/2014/main" id="{6F0ACBB1-4E70-52B7-8E92-36B87B42CAAF}"/>
                  </a:ext>
                </a:extLst>
              </p:cNvPr>
              <p:cNvSpPr/>
              <p:nvPr/>
            </p:nvSpPr>
            <p:spPr>
              <a:xfrm>
                <a:off x="6989251" y="1474089"/>
                <a:ext cx="1794586" cy="4107799"/>
              </a:xfrm>
              <a:prstGeom prst="roundRect">
                <a:avLst>
                  <a:gd name="adj" fmla="val 10000"/>
                </a:avLst>
              </a:prstGeom>
              <a:solidFill>
                <a:srgbClr val="002F4A">
                  <a:alpha val="90000"/>
                </a:srgbClr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2" name="Google Shape;131;ge197d5fb3f_12_0">
                <a:extLst>
                  <a:ext uri="{FF2B5EF4-FFF2-40B4-BE49-F238E27FC236}">
                    <a16:creationId xmlns:a16="http://schemas.microsoft.com/office/drawing/2014/main" id="{ECEFC4B1-1D88-DC54-B298-E8B18D2CAF64}"/>
                  </a:ext>
                </a:extLst>
              </p:cNvPr>
              <p:cNvSpPr txBox="1"/>
              <p:nvPr/>
            </p:nvSpPr>
            <p:spPr>
              <a:xfrm>
                <a:off x="7023211" y="1509261"/>
                <a:ext cx="1720880" cy="859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7150" tIns="77150" rIns="77150" bIns="771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lt1"/>
                  </a:buClr>
                  <a:buSzPts val="2000"/>
                </a:pPr>
                <a:r>
                  <a:rPr lang="en-GB" sz="24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Tracker</a:t>
                </a:r>
                <a:endParaRPr sz="2400" dirty="0"/>
              </a:p>
            </p:txBody>
          </p:sp>
          <p:sp>
            <p:nvSpPr>
              <p:cNvPr id="23" name="Google Shape;125;ge197d5fb3f_12_0">
                <a:extLst>
                  <a:ext uri="{FF2B5EF4-FFF2-40B4-BE49-F238E27FC236}">
                    <a16:creationId xmlns:a16="http://schemas.microsoft.com/office/drawing/2014/main" id="{019A0F86-F7DE-55F5-13DE-A2DF7EC43B5C}"/>
                  </a:ext>
                </a:extLst>
              </p:cNvPr>
              <p:cNvSpPr txBox="1"/>
              <p:nvPr/>
            </p:nvSpPr>
            <p:spPr>
              <a:xfrm>
                <a:off x="1647853" y="1743390"/>
                <a:ext cx="1562772" cy="374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7150" tIns="77150" rIns="77150" bIns="7715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lnSpc>
                    <a:spcPct val="90000"/>
                  </a:lnSpc>
                  <a:buClr>
                    <a:schemeClr val="lt1"/>
                  </a:buClr>
                  <a:buSzPts val="2000"/>
                  <a:defRPr sz="2025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</a:defRPr>
                </a:lvl1pPr>
              </a:lstStyle>
              <a:p>
                <a:r>
                  <a:rPr lang="en-GB" sz="2400" dirty="0">
                    <a:solidFill>
                      <a:schemeClr val="tx1"/>
                    </a:solidFill>
                    <a:sym typeface="Calibri"/>
                  </a:rPr>
                  <a:t>Data</a:t>
                </a:r>
                <a:endParaRPr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 descr="Diagram&#10;&#10;Description automatically generated">
              <a:extLst>
                <a:ext uri="{FF2B5EF4-FFF2-40B4-BE49-F238E27FC236}">
                  <a16:creationId xmlns:a16="http://schemas.microsoft.com/office/drawing/2014/main" id="{7DA60DB9-08E5-C431-DA8D-3FC28ACC2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6" r="3868"/>
            <a:stretch/>
          </p:blipFill>
          <p:spPr>
            <a:xfrm>
              <a:off x="1601972" y="2596906"/>
              <a:ext cx="2027686" cy="1675557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 descr="Background pattern&#10;&#10;Description automatically generated">
              <a:extLst>
                <a:ext uri="{FF2B5EF4-FFF2-40B4-BE49-F238E27FC236}">
                  <a16:creationId xmlns:a16="http://schemas.microsoft.com/office/drawing/2014/main" id="{EC8C96E3-DABA-FBB2-0B1A-9689EF0E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5185"/>
            <a:stretch/>
          </p:blipFill>
          <p:spPr>
            <a:xfrm>
              <a:off x="3802571" y="2728739"/>
              <a:ext cx="1526061" cy="1408129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05026C-C94F-A280-5269-9A0B65CBEC77}"/>
                </a:ext>
              </a:extLst>
            </p:cNvPr>
            <p:cNvGrpSpPr/>
            <p:nvPr/>
          </p:nvGrpSpPr>
          <p:grpSpPr>
            <a:xfrm>
              <a:off x="5311141" y="2954723"/>
              <a:ext cx="3218139" cy="1994737"/>
              <a:chOff x="4565064" y="2966605"/>
              <a:chExt cx="3218139" cy="199473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E2331A9-75E3-006B-3C0E-2BE3FE7A2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44" t="10340" r="659" b="-616"/>
              <a:stretch/>
            </p:blipFill>
            <p:spPr>
              <a:xfrm>
                <a:off x="6607124" y="2966605"/>
                <a:ext cx="1176079" cy="1602638"/>
              </a:xfrm>
              <a:prstGeom prst="rect">
                <a:avLst/>
              </a:prstGeom>
            </p:spPr>
          </p:pic>
          <p:sp>
            <p:nvSpPr>
              <p:cNvPr id="32" name="Google Shape;111;ge197d5fb3f_6_0">
                <a:extLst>
                  <a:ext uri="{FF2B5EF4-FFF2-40B4-BE49-F238E27FC236}">
                    <a16:creationId xmlns:a16="http://schemas.microsoft.com/office/drawing/2014/main" id="{5E328080-7B25-EB36-F57A-3498D0350C5D}"/>
                  </a:ext>
                </a:extLst>
              </p:cNvPr>
              <p:cNvSpPr txBox="1"/>
              <p:nvPr/>
            </p:nvSpPr>
            <p:spPr>
              <a:xfrm>
                <a:off x="4565064" y="4591227"/>
                <a:ext cx="1803876" cy="370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algn="ctr"/>
                <a:r>
                  <a:rPr lang="en-GB" sz="2000">
                    <a:solidFill>
                      <a:schemeClr val="lt1"/>
                    </a:solidFill>
                    <a:latin typeface="Calibri"/>
                    <a:cs typeface="Calibri"/>
                  </a:rPr>
                  <a:t>Estimated</a:t>
                </a:r>
              </a:p>
              <a:p>
                <a:pPr algn="ctr"/>
                <a:r>
                  <a:rPr lang="en-GB" sz="2000">
                    <a:solidFill>
                      <a:schemeClr val="lt1"/>
                    </a:solidFill>
                    <a:latin typeface="Calibri"/>
                    <a:cs typeface="Calibri"/>
                  </a:rPr>
                  <a:t>partial </a:t>
                </a:r>
                <a:endParaRPr lang="en-GB" sz="2000" dirty="0">
                  <a:solidFill>
                    <a:schemeClr val="lt1"/>
                  </a:solidFill>
                  <a:latin typeface="Calibri"/>
                  <a:cs typeface="Calibri"/>
                </a:endParaRPr>
              </a:p>
              <a:p>
                <a:pPr algn="ctr"/>
                <a:r>
                  <a:rPr lang="en-GB" sz="2000" dirty="0">
                    <a:solidFill>
                      <a:schemeClr val="lt1"/>
                    </a:solidFill>
                    <a:latin typeface="Calibri"/>
                    <a:cs typeface="Calibri"/>
                  </a:rPr>
                  <a:t>trajectories</a:t>
                </a:r>
                <a:endParaRPr sz="2000" dirty="0">
                  <a:solidFill>
                    <a:schemeClr val="lt1"/>
                  </a:solidFill>
                  <a:latin typeface="Calibri"/>
                  <a:cs typeface="Calibri"/>
                </a:endParaRP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DF55618-FBE6-01C2-8170-A677DB8C9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90"/>
            <a:stretch/>
          </p:blipFill>
          <p:spPr>
            <a:xfrm>
              <a:off x="8950765" y="2695533"/>
              <a:ext cx="1605381" cy="1497183"/>
            </a:xfrm>
            <a:prstGeom prst="rect">
              <a:avLst/>
            </a:prstGeom>
          </p:spPr>
        </p:pic>
        <p:sp>
          <p:nvSpPr>
            <p:cNvPr id="34" name="Google Shape;111;ge197d5fb3f_6_0">
              <a:extLst>
                <a:ext uri="{FF2B5EF4-FFF2-40B4-BE49-F238E27FC236}">
                  <a16:creationId xmlns:a16="http://schemas.microsoft.com/office/drawing/2014/main" id="{833C65BE-5528-086E-8CFD-6AA7CFEC2581}"/>
                </a:ext>
              </a:extLst>
            </p:cNvPr>
            <p:cNvSpPr txBox="1"/>
            <p:nvPr/>
          </p:nvSpPr>
          <p:spPr>
            <a:xfrm>
              <a:off x="8859092" y="4461153"/>
              <a:ext cx="1803876" cy="370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lt1"/>
                  </a:solidFill>
                  <a:latin typeface="Calibri"/>
                  <a:cs typeface="Calibri"/>
                </a:rPr>
                <a:t>Target state </a:t>
              </a:r>
            </a:p>
            <a:p>
              <a:pPr algn="ctr"/>
              <a:r>
                <a:rPr lang="en-GB" sz="2000" dirty="0">
                  <a:solidFill>
                    <a:schemeClr val="lt1"/>
                  </a:solidFill>
                  <a:latin typeface="Calibri"/>
                  <a:cs typeface="Calibri"/>
                </a:rPr>
                <a:t>estimation</a:t>
              </a:r>
              <a:endParaRPr sz="2000" dirty="0">
                <a:solidFill>
                  <a:schemeClr val="lt1"/>
                </a:solidFill>
                <a:latin typeface="Calibri"/>
                <a:cs typeface="Calibri"/>
              </a:endParaRPr>
            </a:p>
          </p:txBody>
        </p:sp>
        <p:sp>
          <p:nvSpPr>
            <p:cNvPr id="35" name="Google Shape;111;ge197d5fb3f_6_0">
              <a:extLst>
                <a:ext uri="{FF2B5EF4-FFF2-40B4-BE49-F238E27FC236}">
                  <a16:creationId xmlns:a16="http://schemas.microsoft.com/office/drawing/2014/main" id="{3976905E-4E0C-7191-041A-B4BAA6FE48F4}"/>
                </a:ext>
              </a:extLst>
            </p:cNvPr>
            <p:cNvSpPr txBox="1"/>
            <p:nvPr/>
          </p:nvSpPr>
          <p:spPr>
            <a:xfrm>
              <a:off x="1711881" y="4323954"/>
              <a:ext cx="1803876" cy="682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latin typeface="Calibri"/>
                  <a:cs typeface="Calibri"/>
                </a:rPr>
                <a:t>Modelled as an array of microphones</a:t>
              </a:r>
            </a:p>
          </p:txBody>
        </p:sp>
        <p:sp>
          <p:nvSpPr>
            <p:cNvPr id="36" name="Google Shape;111;ge197d5fb3f_6_0">
              <a:extLst>
                <a:ext uri="{FF2B5EF4-FFF2-40B4-BE49-F238E27FC236}">
                  <a16:creationId xmlns:a16="http://schemas.microsoft.com/office/drawing/2014/main" id="{DFABDDC2-FB3F-6692-990D-AA501350EEA9}"/>
                </a:ext>
              </a:extLst>
            </p:cNvPr>
            <p:cNvSpPr txBox="1"/>
            <p:nvPr/>
          </p:nvSpPr>
          <p:spPr>
            <a:xfrm>
              <a:off x="3799004" y="4257804"/>
              <a:ext cx="1526061" cy="657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-GB" sz="2000">
                  <a:solidFill>
                    <a:schemeClr val="tx1"/>
                  </a:solidFill>
                  <a:latin typeface="Calibri"/>
                  <a:cs typeface="Calibri"/>
                </a:rPr>
                <a:t>Time-varying and location- dependent noise</a:t>
              </a:r>
              <a:endParaRPr lang="en-GB" sz="20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Google Shape;111;ge197d5fb3f_6_0">
              <a:extLst>
                <a:ext uri="{FF2B5EF4-FFF2-40B4-BE49-F238E27FC236}">
                  <a16:creationId xmlns:a16="http://schemas.microsoft.com/office/drawing/2014/main" id="{0DD691A4-A669-40C8-0EE0-32FB21527EAA}"/>
                </a:ext>
              </a:extLst>
            </p:cNvPr>
            <p:cNvSpPr txBox="1"/>
            <p:nvPr/>
          </p:nvSpPr>
          <p:spPr>
            <a:xfrm>
              <a:off x="7156755" y="4554207"/>
              <a:ext cx="1526061" cy="300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-GB" sz="2000">
                  <a:solidFill>
                    <a:schemeClr val="dk1"/>
                  </a:solidFill>
                  <a:latin typeface="Calibri"/>
                  <a:cs typeface="Calibri"/>
                </a:rPr>
                <a:t>Tracklet measurements</a:t>
              </a:r>
              <a:endParaRPr lang="en-GB" sz="2000" dirty="0">
                <a:solidFill>
                  <a:schemeClr val="dk1"/>
                </a:solidFill>
                <a:latin typeface="Calibri"/>
                <a:cs typeface="Calibri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458844A-AD92-9CE1-AE8D-6C33CA29E87A}"/>
                </a:ext>
              </a:extLst>
            </p:cNvPr>
            <p:cNvGrpSpPr/>
            <p:nvPr/>
          </p:nvGrpSpPr>
          <p:grpSpPr>
            <a:xfrm>
              <a:off x="3740353" y="3382047"/>
              <a:ext cx="1203749" cy="867326"/>
              <a:chOff x="194445" y="881980"/>
              <a:chExt cx="1653144" cy="119111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45DF52-3A76-BEEF-92D8-671F9F7F6589}"/>
                  </a:ext>
                </a:extLst>
              </p:cNvPr>
              <p:cNvSpPr txBox="1"/>
              <p:nvPr/>
            </p:nvSpPr>
            <p:spPr>
              <a:xfrm rot="16200000">
                <a:off x="-54565" y="1172384"/>
                <a:ext cx="1045753" cy="464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58F8FC-91F5-3576-707C-2572B0C16D01}"/>
                  </a:ext>
                </a:extLst>
              </p:cNvPr>
              <p:cNvSpPr txBox="1"/>
              <p:nvPr/>
            </p:nvSpPr>
            <p:spPr>
              <a:xfrm>
                <a:off x="194445" y="1608151"/>
                <a:ext cx="1653144" cy="464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Distance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1FB400D-C645-97BE-CE18-2FC8E1034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876" y="1661848"/>
                <a:ext cx="68760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651D7CE-A3D1-FB6C-FE1E-48C1BD26F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8275" y="1128539"/>
                <a:ext cx="0" cy="685702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7" name="Picture 4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193F60D-ACAC-EC0A-92FA-E648457B33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110064" y="2905565"/>
            <a:ext cx="2204330" cy="11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A MULTI-BERNOULLI GAUSSIAN FILTER FOR TRACK-BEFORE-DETECT</a:t>
            </a:r>
            <a:endParaRPr lang="en-GB" dirty="0"/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" name="Google Shape;105;g10271772a9e_2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020" y="5958719"/>
            <a:ext cx="2450663" cy="58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0271772a9e_2_1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43393" y="5895656"/>
            <a:ext cx="3705214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dk1"/>
                </a:solidFill>
              </a:rPr>
              <a:t>ELINOR DAVIES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10271772a9e_2_16"/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75980" y="5958718"/>
            <a:ext cx="3293000" cy="583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A08C51-CF5B-E325-1FE5-55346E28047C}"/>
              </a:ext>
            </a:extLst>
          </p:cNvPr>
          <p:cNvGrpSpPr>
            <a:grpSpLocks noChangeAspect="1"/>
          </p:cNvGrpSpPr>
          <p:nvPr/>
        </p:nvGrpSpPr>
        <p:grpSpPr>
          <a:xfrm>
            <a:off x="1050394" y="3169985"/>
            <a:ext cx="5464706" cy="2330377"/>
            <a:chOff x="4284164" y="4465717"/>
            <a:chExt cx="6144763" cy="2620378"/>
          </a:xfrm>
        </p:grpSpPr>
        <p:pic>
          <p:nvPicPr>
            <p:cNvPr id="11" name="Picture 10" descr="Chart, surface chart&#10;&#10;Description automatically generated">
              <a:extLst>
                <a:ext uri="{FF2B5EF4-FFF2-40B4-BE49-F238E27FC236}">
                  <a16:creationId xmlns:a16="http://schemas.microsoft.com/office/drawing/2014/main" id="{66EE54E7-5F6D-6B35-41B6-26B5778592CB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6" b="-2728"/>
            <a:stretch/>
          </p:blipFill>
          <p:spPr>
            <a:xfrm>
              <a:off x="4284164" y="4465717"/>
              <a:ext cx="3129137" cy="2570778"/>
            </a:xfrm>
            <a:prstGeom prst="rect">
              <a:avLst/>
            </a:prstGeom>
          </p:spPr>
        </p:pic>
        <p:pic>
          <p:nvPicPr>
            <p:cNvPr id="12" name="Picture 11" descr="Chart, surface chart&#10;&#10;Description automatically generated">
              <a:extLst>
                <a:ext uri="{FF2B5EF4-FFF2-40B4-BE49-F238E27FC236}">
                  <a16:creationId xmlns:a16="http://schemas.microsoft.com/office/drawing/2014/main" id="{840314AC-5A97-15ED-96DF-C00A877DC8BF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5" b="-2728"/>
            <a:stretch/>
          </p:blipFill>
          <p:spPr>
            <a:xfrm>
              <a:off x="7299790" y="4515317"/>
              <a:ext cx="3129137" cy="257077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42B12DC-2FEF-0250-DF88-D5B1B59B8D6D}"/>
                  </a:ext>
                </a:extLst>
              </p:cNvPr>
              <p:cNvSpPr/>
              <p:nvPr/>
            </p:nvSpPr>
            <p:spPr>
              <a:xfrm>
                <a:off x="6920718" y="1758759"/>
                <a:ext cx="4220888" cy="685654"/>
              </a:xfrm>
              <a:prstGeom prst="round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GB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GB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GB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𝒄𝒐𝒓𝒓</m:t>
                              </m:r>
                            </m:sub>
                            <m:sup>
                              <m: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sup>
                          </m:sSubSup>
                          <m: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GB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𝒄𝒐𝒓𝒓</m:t>
                              </m:r>
                            </m:sub>
                            <m:sup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800" b="1" dirty="0">
                  <a:latin typeface="Blackadder ITC" panose="04020505051007020D02" pitchFamily="82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42B12DC-2FEF-0250-DF88-D5B1B59B8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718" y="1758759"/>
                <a:ext cx="4220888" cy="68565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9C9A3BA-000E-6544-C580-3D520BB476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19" t="4752" r="7120" b="221"/>
          <a:stretch/>
        </p:blipFill>
        <p:spPr>
          <a:xfrm>
            <a:off x="6920718" y="2639203"/>
            <a:ext cx="4220888" cy="2972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311E6C-2A09-70BF-5C6F-1E26594D9E0B}"/>
              </a:ext>
            </a:extLst>
          </p:cNvPr>
          <p:cNvSpPr txBox="1"/>
          <p:nvPr/>
        </p:nvSpPr>
        <p:spPr>
          <a:xfrm>
            <a:off x="838200" y="1793587"/>
            <a:ext cx="65517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800" dirty="0"/>
              <a:t>Why use Track-Before-Detect?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800" dirty="0"/>
              <a:t>What is novel about my work?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800" dirty="0"/>
              <a:t>What do the results show?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1428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20">
            <a:extLst>
              <a:ext uri="{FF2B5EF4-FFF2-40B4-BE49-F238E27FC236}">
                <a16:creationId xmlns:a16="http://schemas.microsoft.com/office/drawing/2014/main" id="{AC4D412B-D5FC-1C4F-67F9-A06353EA2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7" y="1416647"/>
            <a:ext cx="58017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8058" y="5767985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1308894" y="5903986"/>
            <a:ext cx="7333661" cy="665579"/>
            <a:chOff x="1478496" y="5903904"/>
            <a:chExt cx="6802394" cy="665579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3958016" y="5903904"/>
              <a:ext cx="4322874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dirty="0" err="1">
                  <a:solidFill>
                    <a:schemeClr val="dk1"/>
                  </a:solidFill>
                </a:rPr>
                <a:t>Theofilos</a:t>
              </a:r>
              <a:r>
                <a:rPr lang="en-GB" sz="3600" dirty="0">
                  <a:solidFill>
                    <a:schemeClr val="dk1"/>
                  </a:solidFill>
                </a:rPr>
                <a:t> Triommatis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80CE15B-978E-256B-72C4-9E9411AA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993"/>
            <a:ext cx="12192000" cy="1315285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Passive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Localisation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with Geometric Objectives</a:t>
            </a:r>
            <a:endParaRPr lang="en-GB" sz="40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AD85C-E51F-AA16-91BF-18D4EB5C4A8C}"/>
              </a:ext>
            </a:extLst>
          </p:cNvPr>
          <p:cNvSpPr txBox="1"/>
          <p:nvPr/>
        </p:nvSpPr>
        <p:spPr>
          <a:xfrm>
            <a:off x="0" y="998145"/>
            <a:ext cx="1219200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Igor </a:t>
            </a:r>
            <a:r>
              <a:rPr lang="en-US" dirty="0" err="1">
                <a:solidFill>
                  <a:schemeClr val="bg1"/>
                </a:solidFill>
              </a:rPr>
              <a:t>Potapov</a:t>
            </a:r>
            <a:r>
              <a:rPr lang="en-US" dirty="0">
                <a:solidFill>
                  <a:schemeClr val="bg1"/>
                </a:solidFill>
              </a:rPr>
              <a:t>    Gareth Rees   Jason F. Ralph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F89D5-2F8B-0846-44BF-B29FAA1C4F77}"/>
                  </a:ext>
                </a:extLst>
              </p:cNvPr>
              <p:cNvSpPr txBox="1"/>
              <p:nvPr/>
            </p:nvSpPr>
            <p:spPr>
              <a:xfrm>
                <a:off x="6377748" y="1607157"/>
                <a:ext cx="564258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Our objective: localise the position of 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GB" sz="1800" dirty="0"/>
                  <a:t> static emitters in an area with 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sz="1800" dirty="0"/>
                  <a:t> mobile sensors</a:t>
                </a:r>
                <a:endParaRPr lang="el-G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l-G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Passive sensors do not scan only listen </a:t>
                </a:r>
                <a:r>
                  <a:rPr lang="en-GB" sz="1800" dirty="0"/>
                  <a:t>(receive an angle of possible direction)</a:t>
                </a:r>
                <a:r>
                  <a:rPr lang="en-US" sz="1800" dirty="0"/>
                  <a:t> </a:t>
                </a:r>
                <a:endParaRPr lang="el-G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New geometric approach to obtain reliable polygonal bounds on the emitters’ positions with no initial assumptions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The approach can complement more sophisticated methods based on Bayesian inference and can be used as a framework for designing other high-level strategies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F89D5-2F8B-0846-44BF-B29FAA1C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748" y="1607157"/>
                <a:ext cx="5642587" cy="3970318"/>
              </a:xfrm>
              <a:prstGeom prst="rect">
                <a:avLst/>
              </a:prstGeom>
              <a:blipFill>
                <a:blip r:embed="rId6"/>
                <a:stretch>
                  <a:fillRect l="-864" t="-922" r="-1944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25570D-CD7B-F6E3-37FD-0134FF479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9041" y="5893408"/>
            <a:ext cx="2156437" cy="9500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FF59-8BA0-1D0B-0F02-E399D2111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15"/>
            <a:ext cx="9144000" cy="1000851"/>
          </a:xfrm>
        </p:spPr>
        <p:txBody>
          <a:bodyPr>
            <a:noAutofit/>
          </a:bodyPr>
          <a:lstStyle/>
          <a:p>
            <a:r>
              <a:rPr lang="en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Track Analytics: Ship Type Classification</a:t>
            </a:r>
            <a:br>
              <a:rPr lang="en-G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Manolis Pitsikalis</a:t>
            </a:r>
            <a:r>
              <a:rPr lang="en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supervised by Alexei Lisitsa, Patrick Totzke and Simon Lee</a:t>
            </a:r>
            <a:br>
              <a:rPr lang="en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R" sz="1800" dirty="0">
                <a:latin typeface="+mn-lt"/>
                <a:cs typeface="Times New Roman" panose="02020603050405020304" pitchFamily="18" charset="0"/>
              </a:rPr>
              <a:t>e.pitsikalis@liverpool.ac.uk</a:t>
            </a:r>
            <a:endParaRPr lang="en-GR"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1C579-4202-ED3B-ED9E-406081913EEC}"/>
              </a:ext>
            </a:extLst>
          </p:cNvPr>
          <p:cNvSpPr txBox="1"/>
          <p:nvPr/>
        </p:nvSpPr>
        <p:spPr>
          <a:xfrm>
            <a:off x="511541" y="1591835"/>
            <a:ext cx="5038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Identify the ship type of vessels using vessel imagery and AIS data with a neuro fuzzy model that combines logic rules with deep learning.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C0F3D0-E015-08A0-F6D2-39F03C85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50" y="3255446"/>
            <a:ext cx="5699350" cy="2010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AF166-ED7E-0B69-8C83-B2004EF4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943" y="3429000"/>
            <a:ext cx="3003307" cy="1994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2BCB74-483C-C0E2-3D95-B5CA383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086" y="4062562"/>
            <a:ext cx="2781877" cy="18471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DE8197-8039-DAE0-385C-6F2207F014EF}"/>
              </a:ext>
            </a:extLst>
          </p:cNvPr>
          <p:cNvCxnSpPr>
            <a:cxnSpLocks/>
          </p:cNvCxnSpPr>
          <p:nvPr/>
        </p:nvCxnSpPr>
        <p:spPr>
          <a:xfrm>
            <a:off x="0" y="6023380"/>
            <a:ext cx="122118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A0A1150-134B-7A31-ED2C-65B6F7F9A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04" y="6172338"/>
            <a:ext cx="2254128" cy="5686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C0BE94-24EF-F456-EB10-FED84849C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390" y="6132237"/>
            <a:ext cx="2505219" cy="6276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88B255B-7545-B5FD-988F-BFED762E0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5965" y="6135819"/>
            <a:ext cx="2505219" cy="67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BE45C-B565-045F-0649-79D343074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525" y="1444362"/>
            <a:ext cx="4026475" cy="16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46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C846D6A-0093-B1D3-42DE-586E3A6B65F3}"/>
              </a:ext>
            </a:extLst>
          </p:cNvPr>
          <p:cNvSpPr txBox="1"/>
          <p:nvPr/>
        </p:nvSpPr>
        <p:spPr>
          <a:xfrm>
            <a:off x="721604" y="1217697"/>
            <a:ext cx="50570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b="1" dirty="0"/>
              <a:t>Development of the Phenesthe Complex Event Processing System</a:t>
            </a:r>
            <a:endParaRPr lang="en-GR" sz="1600" b="1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400" dirty="0"/>
              <a:t>Logic based language, formally presented with semantics and execution semantics.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400" dirty="0"/>
              <a:t>Allows the definition and the detection of instantaneous and durative temporal phenomena.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Documented and available in </a:t>
            </a:r>
            <a:r>
              <a:rPr lang="en-GB" sz="1400" b="1" dirty="0" err="1">
                <a:hlinkClick r:id="rId2"/>
              </a:rPr>
              <a:t>manospits.github.io</a:t>
            </a:r>
            <a:r>
              <a:rPr lang="en-GB" sz="1400" b="1" dirty="0">
                <a:hlinkClick r:id="rId2"/>
              </a:rPr>
              <a:t>/</a:t>
            </a:r>
            <a:r>
              <a:rPr lang="en-GB" sz="1400" b="1" dirty="0" err="1">
                <a:hlinkClick r:id="rId2"/>
              </a:rPr>
              <a:t>Phenesthe</a:t>
            </a:r>
            <a:endParaRPr lang="en-GB" sz="1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EDF92E-38F9-4BE5-91E2-5F1AC490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70" y="2474801"/>
            <a:ext cx="4289226" cy="1950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473EF7-5F34-C660-B0BB-87EAF97E0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047" y="4525493"/>
            <a:ext cx="2166257" cy="12289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5F87CE-156B-BE3F-71E1-CF2CADDB1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783" y="4640917"/>
            <a:ext cx="2319804" cy="13262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006B3E-1EB3-EF05-3958-F724ECDDD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86" y="4802063"/>
            <a:ext cx="4872482" cy="8382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DE8197-8039-DAE0-385C-6F2207F014EF}"/>
              </a:ext>
            </a:extLst>
          </p:cNvPr>
          <p:cNvCxnSpPr>
            <a:cxnSpLocks/>
          </p:cNvCxnSpPr>
          <p:nvPr/>
        </p:nvCxnSpPr>
        <p:spPr>
          <a:xfrm>
            <a:off x="0" y="6023380"/>
            <a:ext cx="122118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A0A1150-134B-7A31-ED2C-65B6F7F9A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04" y="6172338"/>
            <a:ext cx="2254128" cy="5686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C0BE94-24EF-F456-EB10-FED84849C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3390" y="6132237"/>
            <a:ext cx="2505219" cy="6276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88B255B-7545-B5FD-988F-BFED762E0D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5965" y="6135819"/>
            <a:ext cx="2505219" cy="6764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1C1758-6F11-8B05-43D4-8A501D112EA6}"/>
              </a:ext>
            </a:extLst>
          </p:cNvPr>
          <p:cNvSpPr txBox="1">
            <a:spLocks/>
          </p:cNvSpPr>
          <p:nvPr/>
        </p:nvSpPr>
        <p:spPr>
          <a:xfrm>
            <a:off x="1524000" y="197815"/>
            <a:ext cx="9144000" cy="10008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Track Analytics: Stream Processing</a:t>
            </a:r>
            <a:br>
              <a:rPr lang="en-G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Manolis Pitsikalis</a:t>
            </a:r>
            <a:r>
              <a:rPr lang="en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supervised by Alexei Lisitsa, Patrick Totzke and Simon Lee</a:t>
            </a:r>
            <a:br>
              <a:rPr lang="en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R" sz="1800" dirty="0">
                <a:latin typeface="+mn-lt"/>
                <a:cs typeface="Times New Roman" panose="02020603050405020304" pitchFamily="18" charset="0"/>
              </a:rPr>
              <a:t>e.pitsikalis@liverpool.ac.uk</a:t>
            </a:r>
            <a:endParaRPr lang="en-GR" sz="48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FB3651-AC28-D3D1-6466-EF13B1E5E7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510" y="3097726"/>
            <a:ext cx="4481204" cy="1383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6381C5-F2DB-808D-26F5-CE331BCD4D99}"/>
              </a:ext>
            </a:extLst>
          </p:cNvPr>
          <p:cNvSpPr txBox="1"/>
          <p:nvPr/>
        </p:nvSpPr>
        <p:spPr>
          <a:xfrm>
            <a:off x="6935047" y="1198666"/>
            <a:ext cx="5057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b="1" dirty="0"/>
              <a:t>Maritime surveillance in a near port environment</a:t>
            </a:r>
            <a:endParaRPr lang="en-GR" sz="1600" b="1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Evaluation of </a:t>
            </a:r>
            <a:r>
              <a:rPr lang="en-GB" sz="1400" dirty="0" err="1"/>
              <a:t>Phenesthe</a:t>
            </a:r>
            <a:r>
              <a:rPr lang="en-GB" sz="1400" dirty="0"/>
              <a:t> on real maritime data streams provided by </a:t>
            </a:r>
            <a:r>
              <a:rPr lang="en-GB" sz="1400" dirty="0" err="1"/>
              <a:t>Denbridge</a:t>
            </a:r>
            <a:r>
              <a:rPr lang="en-GB" sz="1400" dirty="0"/>
              <a:t> Marine Ltd.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Real-time performance even on a standard office computer.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64068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C846D6A-0093-B1D3-42DE-586E3A6B65F3}"/>
              </a:ext>
            </a:extLst>
          </p:cNvPr>
          <p:cNvSpPr txBox="1"/>
          <p:nvPr/>
        </p:nvSpPr>
        <p:spPr>
          <a:xfrm>
            <a:off x="721603" y="1217697"/>
            <a:ext cx="96960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b="1" dirty="0"/>
              <a:t>Current &amp; Future work:</a:t>
            </a:r>
            <a:endParaRPr lang="en-GR" sz="1600" b="1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Temporal phenomena definition learning using historical 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Assessment of the expressiveness of the language of </a:t>
            </a:r>
            <a:r>
              <a:rPr lang="en-US" sz="1400" dirty="0" err="1"/>
              <a:t>Phenesthe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Evaluation of the phenomena learning algorithm on the maritime and other use cases.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DE8197-8039-DAE0-385C-6F2207F014EF}"/>
              </a:ext>
            </a:extLst>
          </p:cNvPr>
          <p:cNvCxnSpPr>
            <a:cxnSpLocks/>
          </p:cNvCxnSpPr>
          <p:nvPr/>
        </p:nvCxnSpPr>
        <p:spPr>
          <a:xfrm>
            <a:off x="0" y="6023380"/>
            <a:ext cx="122118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A0A1150-134B-7A31-ED2C-65B6F7F9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4" y="6172338"/>
            <a:ext cx="2254128" cy="5686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C0BE94-24EF-F456-EB10-FED84849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390" y="6132237"/>
            <a:ext cx="2505219" cy="6276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88B255B-7545-B5FD-988F-BFED762E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965" y="6135819"/>
            <a:ext cx="2505219" cy="6764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1C1758-6F11-8B05-43D4-8A501D112EA6}"/>
              </a:ext>
            </a:extLst>
          </p:cNvPr>
          <p:cNvSpPr txBox="1">
            <a:spLocks/>
          </p:cNvSpPr>
          <p:nvPr/>
        </p:nvSpPr>
        <p:spPr>
          <a:xfrm>
            <a:off x="1524000" y="197815"/>
            <a:ext cx="9144000" cy="10008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Track Analytics: Outro</a:t>
            </a:r>
            <a:br>
              <a:rPr lang="en-G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Manolis Pitsikalis</a:t>
            </a:r>
            <a:r>
              <a:rPr lang="en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supervised by Alexei Lisitsa, Patrick Totzke and Simon Lee</a:t>
            </a:r>
            <a:br>
              <a:rPr lang="en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R" sz="1800" dirty="0">
                <a:latin typeface="+mn-lt"/>
                <a:cs typeface="Times New Roman" panose="02020603050405020304" pitchFamily="18" charset="0"/>
              </a:rPr>
              <a:t>e.pitsikalis@liverpool.ac.uk</a:t>
            </a:r>
            <a:endParaRPr lang="en-GR"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C7016-6DDA-19D8-031B-1E7E6BEE1FCE}"/>
              </a:ext>
            </a:extLst>
          </p:cNvPr>
          <p:cNvSpPr txBox="1"/>
          <p:nvPr/>
        </p:nvSpPr>
        <p:spPr>
          <a:xfrm>
            <a:off x="721602" y="2222458"/>
            <a:ext cx="1056958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b="1" dirty="0"/>
              <a:t>Selected publications during the PhD period:</a:t>
            </a:r>
            <a:endParaRPr lang="en-GR" sz="1600" b="1" baseline="30000" dirty="0"/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en-GB" sz="1400" i="0" u="sng" strike="noStrike" dirty="0" err="1">
                <a:solidFill>
                  <a:srgbClr val="333333"/>
                </a:solidFill>
                <a:effectLst/>
                <a:latin typeface="-apple-system"/>
              </a:rPr>
              <a:t>Pitsikalis</a:t>
            </a:r>
            <a:r>
              <a:rPr lang="en-GB" sz="1400" i="0" u="sng" strike="noStrike" dirty="0">
                <a:solidFill>
                  <a:srgbClr val="333333"/>
                </a:solidFill>
                <a:effectLst/>
                <a:latin typeface="-apple-system"/>
              </a:rPr>
              <a:t>, M</a:t>
            </a:r>
            <a:r>
              <a:rPr lang="en-GB" sz="1400" b="0" i="0" u="sng" strike="noStrike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Do, TT., </a:t>
            </a:r>
            <a:r>
              <a:rPr lang="en-GB" sz="14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Lisitsa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A., Luo, S. (2021). “Logic Rules Meet Deep Learning: A Novel Approach for Ship Type Classification”. In: </a:t>
            </a:r>
            <a:r>
              <a:rPr lang="en-GB" sz="1400" b="1" i="1" u="none" strike="noStrike" dirty="0" err="1">
                <a:solidFill>
                  <a:srgbClr val="333333"/>
                </a:solidFill>
                <a:effectLst/>
                <a:latin typeface="-apple-system"/>
              </a:rPr>
              <a:t>RuleML+RR</a:t>
            </a:r>
            <a:r>
              <a:rPr lang="en-GB" sz="1400" b="1" i="1" u="none" strike="noStrike" dirty="0">
                <a:solidFill>
                  <a:srgbClr val="333333"/>
                </a:solidFill>
                <a:effectLst/>
                <a:latin typeface="-apple-system"/>
              </a:rPr>
              <a:t> 2021</a:t>
            </a:r>
            <a:r>
              <a:rPr lang="en-GB" sz="1400" dirty="0">
                <a:solidFill>
                  <a:srgbClr val="333333"/>
                </a:solidFill>
                <a:latin typeface="-apple-system"/>
              </a:rPr>
              <a:t>. </a:t>
            </a:r>
            <a:r>
              <a:rPr lang="en-GB" sz="1400" b="1" dirty="0">
                <a:solidFill>
                  <a:srgbClr val="333333"/>
                </a:solidFill>
                <a:latin typeface="-apple-system"/>
              </a:rPr>
              <a:t>(</a:t>
            </a:r>
            <a:r>
              <a:rPr lang="en-GB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Harold </a:t>
            </a:r>
            <a:r>
              <a:rPr lang="en-GB" sz="1400" b="1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Boley</a:t>
            </a:r>
            <a:r>
              <a:rPr lang="en-GB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 award for most </a:t>
            </a:r>
            <a:r>
              <a:rPr lang="en-GB" sz="1400" b="1" dirty="0">
                <a:solidFill>
                  <a:srgbClr val="333333"/>
                </a:solidFill>
                <a:latin typeface="-apple-system"/>
              </a:rPr>
              <a:t>p</a:t>
            </a:r>
            <a:r>
              <a:rPr lang="en-GB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romising </a:t>
            </a:r>
            <a:r>
              <a:rPr lang="en-GB" sz="1400" b="1" dirty="0">
                <a:solidFill>
                  <a:srgbClr val="333333"/>
                </a:solidFill>
                <a:latin typeface="-apple-system"/>
              </a:rPr>
              <a:t>p</a:t>
            </a:r>
            <a:r>
              <a:rPr lang="en-GB" sz="1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aper)</a:t>
            </a: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endParaRPr lang="en-GB" sz="1400" b="1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 algn="l">
              <a:buSzPct val="130000"/>
              <a:buFont typeface="Arial" panose="020B0604020202020204" pitchFamily="34" charset="0"/>
              <a:buChar char="•"/>
            </a:pPr>
            <a:r>
              <a:rPr lang="en-GB" sz="1400" i="0" u="sng" strike="noStrike" dirty="0" err="1">
                <a:solidFill>
                  <a:srgbClr val="333333"/>
                </a:solidFill>
                <a:effectLst/>
                <a:latin typeface="-apple-system"/>
              </a:rPr>
              <a:t>Pitsikalis</a:t>
            </a:r>
            <a:r>
              <a:rPr lang="en-GB" sz="1400" i="0" u="sng" strike="noStrike" dirty="0">
                <a:solidFill>
                  <a:srgbClr val="333333"/>
                </a:solidFill>
                <a:effectLst/>
                <a:latin typeface="-apple-system"/>
              </a:rPr>
              <a:t>, M</a:t>
            </a:r>
            <a:r>
              <a:rPr lang="en-GB" sz="1400" b="0" i="0" u="sng" strike="noStrike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en-GB" sz="14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Lisitsa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A., Luo, S. (2022). “Representation and Processing of Instantaneous and Durative Temporal Phenomena”. In: </a:t>
            </a:r>
            <a:r>
              <a:rPr lang="en-GB" sz="1400" b="1" i="1" u="none" strike="noStrike" dirty="0">
                <a:solidFill>
                  <a:srgbClr val="333333"/>
                </a:solidFill>
                <a:effectLst/>
                <a:latin typeface="-apple-system"/>
              </a:rPr>
              <a:t>LOPSTR 2021.</a:t>
            </a:r>
          </a:p>
          <a:p>
            <a:pPr marL="285750" indent="-285750" algn="l">
              <a:buSzPct val="130000"/>
              <a:buFont typeface="Arial" panose="020B0604020202020204" pitchFamily="34" charset="0"/>
              <a:buChar char="•"/>
            </a:pPr>
            <a:endParaRPr lang="en-GB" sz="1400" i="1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 algn="l">
              <a:buSzPct val="130000"/>
              <a:buFont typeface="Arial" panose="020B0604020202020204" pitchFamily="34" charset="0"/>
              <a:buChar char="•"/>
            </a:pPr>
            <a:r>
              <a:rPr lang="en-GB" sz="1400" i="0" u="sng" strike="noStrike" dirty="0" err="1">
                <a:solidFill>
                  <a:srgbClr val="333333"/>
                </a:solidFill>
                <a:effectLst/>
                <a:latin typeface="-apple-system"/>
              </a:rPr>
              <a:t>Pitsikalis</a:t>
            </a:r>
            <a:r>
              <a:rPr lang="en-GB" sz="1400" i="0" u="sng" strike="noStrike" dirty="0">
                <a:solidFill>
                  <a:srgbClr val="333333"/>
                </a:solidFill>
                <a:effectLst/>
                <a:latin typeface="-apple-system"/>
              </a:rPr>
              <a:t>, M.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en-GB" sz="14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Lisitsa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A., </a:t>
            </a:r>
            <a:r>
              <a:rPr lang="en-GB" sz="14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Totzke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P.,  Lee, S., “Making Sense of Heterogeneous Maritime Data”. In: </a:t>
            </a:r>
            <a:r>
              <a:rPr lang="en-GB" sz="1400" b="1" i="1" u="none" strike="noStrike" dirty="0">
                <a:solidFill>
                  <a:srgbClr val="333333"/>
                </a:solidFill>
                <a:effectLst/>
                <a:latin typeface="-apple-system"/>
              </a:rPr>
              <a:t>MDM 2022</a:t>
            </a:r>
            <a:r>
              <a:rPr lang="en-GB" sz="1400" dirty="0">
                <a:solidFill>
                  <a:srgbClr val="333333"/>
                </a:solidFill>
                <a:latin typeface="-apple-system"/>
              </a:rPr>
              <a:t>.</a:t>
            </a:r>
            <a:endParaRPr lang="en-GB" sz="14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 algn="l">
              <a:buSzPct val="130000"/>
              <a:buFont typeface="Arial" panose="020B0604020202020204" pitchFamily="34" charset="0"/>
              <a:buChar char="•"/>
            </a:pPr>
            <a:endParaRPr lang="en-GB" sz="14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en-GB" sz="1400" b="0" i="0" u="sng" strike="noStrike" dirty="0" err="1">
                <a:solidFill>
                  <a:srgbClr val="333333"/>
                </a:solidFill>
                <a:effectLst/>
                <a:latin typeface="-apple-system"/>
              </a:rPr>
              <a:t>Pitsikalis</a:t>
            </a:r>
            <a:r>
              <a:rPr lang="en-GB" sz="1400" b="0" i="0" u="sng" strike="noStrike" dirty="0">
                <a:solidFill>
                  <a:srgbClr val="333333"/>
                </a:solidFill>
                <a:effectLst/>
                <a:latin typeface="-apple-system"/>
              </a:rPr>
              <a:t>, M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., Do, TT., </a:t>
            </a:r>
            <a:r>
              <a:rPr lang="en-GB" sz="14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Lisitsa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A., Luo, S. (2022). “Logic Rules Meet Deep Learning: A Novel Approach for Ship Type Classification (Extended Abstract)”. In: </a:t>
            </a:r>
            <a:r>
              <a:rPr lang="en-GB" sz="1400" b="1" i="1" u="none" strike="noStrike" dirty="0">
                <a:solidFill>
                  <a:srgbClr val="333333"/>
                </a:solidFill>
                <a:effectLst/>
                <a:latin typeface="-apple-system"/>
              </a:rPr>
              <a:t>IJCAI 2022</a:t>
            </a:r>
            <a:r>
              <a:rPr lang="en-GB" sz="1400" i="1" u="none" strike="noStrike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endParaRPr lang="en-GB" sz="1400" i="1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en-GB" sz="14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Mantenoglou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P., </a:t>
            </a:r>
            <a:r>
              <a:rPr lang="en-GB" sz="1400" b="0" i="0" u="sng" strike="noStrike" dirty="0" err="1">
                <a:solidFill>
                  <a:srgbClr val="333333"/>
                </a:solidFill>
                <a:effectLst/>
                <a:latin typeface="-apple-system"/>
              </a:rPr>
              <a:t>Pitsikalis</a:t>
            </a:r>
            <a:r>
              <a:rPr lang="en-GB" sz="1400" b="0" i="0" u="sng" strike="noStrike" dirty="0">
                <a:solidFill>
                  <a:srgbClr val="333333"/>
                </a:solidFill>
                <a:effectLst/>
                <a:latin typeface="-apple-system"/>
              </a:rPr>
              <a:t>, M.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en-GB" sz="14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Artikis</a:t>
            </a:r>
            <a:r>
              <a:rPr lang="en-GB" sz="1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A. (2022). “Stream Reasoning With Cycles”. In: </a:t>
            </a:r>
            <a:r>
              <a:rPr lang="en-GB" sz="1400" b="1" i="1" u="none" strike="noStrike" dirty="0">
                <a:solidFill>
                  <a:srgbClr val="333333"/>
                </a:solidFill>
                <a:effectLst/>
                <a:latin typeface="-apple-system"/>
              </a:rPr>
              <a:t>KR 2022.</a:t>
            </a: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333333"/>
              </a:solidFill>
              <a:latin typeface="-apple-system"/>
            </a:endParaRP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en-GB" sz="140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Fikioris</a:t>
            </a:r>
            <a:r>
              <a:rPr lang="en-GB" sz="1400" i="0" u="none" strike="noStrike" dirty="0">
                <a:solidFill>
                  <a:srgbClr val="333333"/>
                </a:solidFill>
                <a:effectLst/>
                <a:latin typeface="-apple-system"/>
              </a:rPr>
              <a:t>, G., </a:t>
            </a:r>
            <a:r>
              <a:rPr lang="en-GB" sz="140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Patroumpas</a:t>
            </a:r>
            <a:r>
              <a:rPr lang="en-GB" sz="1400" i="0" u="none" strike="noStrike" dirty="0">
                <a:solidFill>
                  <a:srgbClr val="333333"/>
                </a:solidFill>
                <a:effectLst/>
                <a:latin typeface="-apple-system"/>
              </a:rPr>
              <a:t>, K., </a:t>
            </a:r>
            <a:r>
              <a:rPr lang="en-GB" sz="140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Artikis</a:t>
            </a:r>
            <a:r>
              <a:rPr lang="en-GB" sz="1400" i="0" u="none" strike="noStrike" dirty="0">
                <a:solidFill>
                  <a:srgbClr val="333333"/>
                </a:solidFill>
                <a:effectLst/>
                <a:latin typeface="-apple-system"/>
              </a:rPr>
              <a:t>, A., </a:t>
            </a:r>
            <a:r>
              <a:rPr lang="en-GB" sz="1400" i="0" u="sng" strike="noStrike" dirty="0" err="1">
                <a:solidFill>
                  <a:srgbClr val="333333"/>
                </a:solidFill>
                <a:effectLst/>
                <a:latin typeface="-apple-system"/>
              </a:rPr>
              <a:t>Pitsikalis</a:t>
            </a:r>
            <a:r>
              <a:rPr lang="en-GB" sz="1400" i="0" u="sng" strike="noStrike" dirty="0">
                <a:solidFill>
                  <a:srgbClr val="333333"/>
                </a:solidFill>
                <a:effectLst/>
                <a:latin typeface="-apple-system"/>
              </a:rPr>
              <a:t>, M. </a:t>
            </a:r>
            <a:r>
              <a:rPr lang="en-GB" sz="1400" i="0" u="none" strike="noStrike" dirty="0">
                <a:solidFill>
                  <a:srgbClr val="333333"/>
                </a:solidFill>
                <a:effectLst/>
                <a:latin typeface="-apple-system"/>
              </a:rPr>
              <a:t>and </a:t>
            </a:r>
            <a:r>
              <a:rPr lang="en-GB" sz="140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Paliouras</a:t>
            </a:r>
            <a:r>
              <a:rPr lang="en-GB" sz="1400" i="0" u="none" strike="noStrike" dirty="0">
                <a:solidFill>
                  <a:srgbClr val="333333"/>
                </a:solidFill>
                <a:effectLst/>
                <a:latin typeface="-apple-system"/>
              </a:rPr>
              <a:t>, G., 2022. “Optimizing vessel trajectory compression for maritime situational awareness”. In: </a:t>
            </a:r>
            <a:r>
              <a:rPr lang="en-GB" sz="1400" b="1" i="1" u="none" strike="noStrike" dirty="0" err="1">
                <a:solidFill>
                  <a:srgbClr val="333333"/>
                </a:solidFill>
                <a:effectLst/>
                <a:latin typeface="-apple-system"/>
              </a:rPr>
              <a:t>GeoInformatica</a:t>
            </a:r>
            <a:r>
              <a:rPr lang="en-GB" sz="1400" b="1" i="1" u="none" strike="noStrike" dirty="0">
                <a:solidFill>
                  <a:srgbClr val="333333"/>
                </a:solidFill>
                <a:effectLst/>
                <a:latin typeface="-apple-system"/>
              </a:rPr>
              <a:t> 2022.</a:t>
            </a:r>
            <a:endParaRPr lang="en-GB" sz="1400" b="1" i="0" u="none" strike="noStrike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36440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6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59079" y="-1046038"/>
            <a:ext cx="11673840" cy="8229600"/>
          </a:xfrm>
          <a:prstGeom prst="rect">
            <a:avLst/>
          </a:pr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5982850"/>
            <a:ext cx="12192000" cy="8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lt1"/>
              </a:buClr>
            </a:pPr>
            <a:r>
              <a:rPr lang="en-GB">
                <a:solidFill>
                  <a:schemeClr val="lt1"/>
                </a:solidFill>
                <a:latin typeface="Arial"/>
                <a:cs typeface="Arial"/>
                <a:sym typeface="Arial"/>
              </a:rPr>
              <a:t>Control</a:t>
            </a:r>
            <a:endParaRPr dirty="0"/>
          </a:p>
        </p:txBody>
      </p:sp>
      <p:pic>
        <p:nvPicPr>
          <p:cNvPr id="92" name="Google Shape;92;p1" descr="The University of Liverpoo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793" y="6018147"/>
            <a:ext cx="3120413" cy="80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088" y="6156862"/>
            <a:ext cx="2095950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6B0178D-B7C6-79D2-3228-3EC91C118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863" y="5811290"/>
            <a:ext cx="1723049" cy="12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90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000" dirty="0"/>
              <a:t>Distributed Hypothesis Generation &amp; Evaluation</a:t>
            </a:r>
            <a:endParaRPr sz="4000" dirty="0"/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1308894" y="5903881"/>
            <a:ext cx="7000164" cy="665684"/>
            <a:chOff x="1478496" y="5903799"/>
            <a:chExt cx="6493056" cy="665684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534752" y="5903799"/>
              <a:ext cx="3436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dirty="0">
                  <a:solidFill>
                    <a:schemeClr val="dk1"/>
                  </a:solidFill>
                </a:rPr>
                <a:t>Jordan Robinson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556B3F66-1906-2871-721A-70B2F8B9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645" y="5835276"/>
            <a:ext cx="1077103" cy="7957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D632BF5-B712-550B-1BF3-4D31268C0C2A}"/>
              </a:ext>
            </a:extLst>
          </p:cNvPr>
          <p:cNvGrpSpPr/>
          <p:nvPr/>
        </p:nvGrpSpPr>
        <p:grpSpPr>
          <a:xfrm>
            <a:off x="-350782" y="1380930"/>
            <a:ext cx="6683093" cy="4239152"/>
            <a:chOff x="4146690" y="7811649"/>
            <a:chExt cx="7135156" cy="447784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FBED7D3-0A0C-8CB6-7A0A-6F4E87623D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1339"/>
            <a:stretch/>
          </p:blipFill>
          <p:spPr bwMode="auto">
            <a:xfrm>
              <a:off x="4571723" y="7811649"/>
              <a:ext cx="6457759" cy="4322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F9BF21-31DE-3C3C-B174-ACBA6505BDAA}"/>
                </a:ext>
              </a:extLst>
            </p:cNvPr>
            <p:cNvSpPr txBox="1"/>
            <p:nvPr/>
          </p:nvSpPr>
          <p:spPr>
            <a:xfrm>
              <a:off x="4146690" y="12021277"/>
              <a:ext cx="7135156" cy="26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Fig. 1: An argumentation mining pipeline for an example text corpus (from [1]).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7D61DFD-81E8-D30F-391F-DA095E88A186}"/>
              </a:ext>
            </a:extLst>
          </p:cNvPr>
          <p:cNvSpPr txBox="1"/>
          <p:nvPr/>
        </p:nvSpPr>
        <p:spPr>
          <a:xfrm>
            <a:off x="-65" y="6619157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Lippi, M. and </a:t>
            </a:r>
            <a:r>
              <a:rPr lang="en-GB" sz="9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Torroni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P., 2016. Argumentation Mining. </a:t>
            </a:r>
            <a:r>
              <a:rPr lang="en-GB" sz="9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ACM Transactions on Internet Technology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16(2), pp.1-25. [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2] https://www.dvidshub.net/image/2261562/us-marines-british-army-collaborating-military-intelligence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6A9BE2-56FA-0865-5D72-DE026D77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11" y="1561223"/>
            <a:ext cx="5413850" cy="35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D934A9-5A51-9EDC-2701-6A4D29437A16}"/>
              </a:ext>
            </a:extLst>
          </p:cNvPr>
          <p:cNvSpPr txBox="1"/>
          <p:nvPr/>
        </p:nvSpPr>
        <p:spPr>
          <a:xfrm>
            <a:off x="5697689" y="5385488"/>
            <a:ext cx="66830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Fig. 2: U.S. Marines and British Army collaborating on military intelligence (from [2])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381290-CF60-4978-BBE2-C751E6AA905E}"/>
              </a:ext>
            </a:extLst>
          </p:cNvPr>
          <p:cNvSpPr txBox="1"/>
          <p:nvPr/>
        </p:nvSpPr>
        <p:spPr>
          <a:xfrm>
            <a:off x="2310289" y="829921"/>
            <a:ext cx="141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Context</a:t>
            </a:r>
            <a:endParaRPr lang="en-GB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31158" y="-95537"/>
            <a:ext cx="12282931" cy="10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GB" sz="2700" dirty="0">
                <a:solidFill>
                  <a:srgbClr val="011B62"/>
                </a:solidFill>
              </a:rPr>
              <a:t>Towards Data Driven Aerodynamic Models: Data Fusion of Experiment and Simulation</a:t>
            </a:r>
            <a:endParaRPr dirty="0">
              <a:solidFill>
                <a:srgbClr val="011B62"/>
              </a:solidFill>
            </a:endParaRPr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1308894" y="5856905"/>
            <a:ext cx="7000164" cy="665579"/>
            <a:chOff x="1478496" y="5903904"/>
            <a:chExt cx="6493056" cy="665579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534752" y="5903904"/>
              <a:ext cx="34368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Mehdi Anhichem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4D58E2-09B6-4F0F-A467-5C0BF2240838}"/>
              </a:ext>
            </a:extLst>
          </p:cNvPr>
          <p:cNvCxnSpPr>
            <a:cxnSpLocks/>
          </p:cNvCxnSpPr>
          <p:nvPr/>
        </p:nvCxnSpPr>
        <p:spPr>
          <a:xfrm>
            <a:off x="6094800" y="746894"/>
            <a:ext cx="0" cy="474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60D50-80B4-4A97-A26B-5FFEC4EA8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4" y="1271370"/>
            <a:ext cx="5254801" cy="39311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A70981-D271-4DCA-B022-D97F9B1FBB25}"/>
              </a:ext>
            </a:extLst>
          </p:cNvPr>
          <p:cNvSpPr txBox="1"/>
          <p:nvPr/>
        </p:nvSpPr>
        <p:spPr>
          <a:xfrm>
            <a:off x="607009" y="5249778"/>
            <a:ext cx="4820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1: Schematic representation of the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multifidelity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 fusion.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78DC0-3342-451D-91AB-4ED5629A3134}"/>
              </a:ext>
            </a:extLst>
          </p:cNvPr>
          <p:cNvSpPr txBox="1"/>
          <p:nvPr/>
        </p:nvSpPr>
        <p:spPr>
          <a:xfrm>
            <a:off x="6572913" y="5237594"/>
            <a:ext cx="5141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2: Combination of Gaussian processes with augmented variance. </a:t>
            </a:r>
          </a:p>
          <a:p>
            <a:pPr algn="ctr"/>
            <a:r>
              <a:rPr lang="en-GB" sz="10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Feldstein et al.(2020, DOI: 10.2514/1.J058388)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7EF093-B49F-4F8F-9AD0-9E1464A89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05" y="1271369"/>
            <a:ext cx="4998826" cy="39734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84EEF5-29FF-4E20-82BE-2741E1D6D6B5}"/>
              </a:ext>
            </a:extLst>
          </p:cNvPr>
          <p:cNvSpPr txBox="1"/>
          <p:nvPr/>
        </p:nvSpPr>
        <p:spPr>
          <a:xfrm>
            <a:off x="7368331" y="835052"/>
            <a:ext cx="3550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Multifidelity</a:t>
            </a: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methodology</a:t>
            </a:r>
            <a:endParaRPr lang="en-GB" sz="20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1748529-8D4A-4341-823B-F0F59EFCF7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45" y="5881609"/>
            <a:ext cx="2598701" cy="59688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4E36-AE70-47CF-B673-F916D0909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7143"/>
            <a:ext cx="9144000" cy="1011237"/>
          </a:xfrm>
        </p:spPr>
        <p:txBody>
          <a:bodyPr>
            <a:noAutofit/>
          </a:bodyPr>
          <a:lstStyle/>
          <a:p>
            <a:r>
              <a:rPr lang="en-GB" sz="4800" dirty="0"/>
              <a:t>Scheduling of Distributed information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52FE2-6F93-4F49-810B-7048BCBE70B2}"/>
              </a:ext>
            </a:extLst>
          </p:cNvPr>
          <p:cNvSpPr txBox="1"/>
          <p:nvPr/>
        </p:nvSpPr>
        <p:spPr>
          <a:xfrm>
            <a:off x="673766" y="1770549"/>
            <a:ext cx="82514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Sensor Management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Network Emulation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Statistical Emulation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Reinforcement Learning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224977-EF81-4E7D-B312-914F333FB82A}"/>
              </a:ext>
            </a:extLst>
          </p:cNvPr>
          <p:cNvGrpSpPr/>
          <p:nvPr/>
        </p:nvGrpSpPr>
        <p:grpSpPr>
          <a:xfrm>
            <a:off x="9801055" y="4656628"/>
            <a:ext cx="2047068" cy="1874765"/>
            <a:chOff x="9011701" y="4835940"/>
            <a:chExt cx="1901240" cy="17842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4933F5-BE3C-4967-A9F5-02C3E7AEE634}"/>
                </a:ext>
              </a:extLst>
            </p:cNvPr>
            <p:cNvSpPr txBox="1"/>
            <p:nvPr/>
          </p:nvSpPr>
          <p:spPr>
            <a:xfrm>
              <a:off x="9325659" y="4835940"/>
              <a:ext cx="1411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Alex Bird </a:t>
              </a:r>
            </a:p>
          </p:txBody>
        </p:sp>
        <p:pic>
          <p:nvPicPr>
            <p:cNvPr id="8" name="Picture 7" descr="C:\Users\sgabird\AppData\Local\Microsoft\Windows\INetCache\Content.MSO\D568A9FD.tmp">
              <a:extLst>
                <a:ext uri="{FF2B5EF4-FFF2-40B4-BE49-F238E27FC236}">
                  <a16:creationId xmlns:a16="http://schemas.microsoft.com/office/drawing/2014/main" id="{EE5DC0F4-B540-4914-A997-316A78B1B71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1701" y="6120616"/>
              <a:ext cx="1901240" cy="499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Picture 6" descr="Defence Science and Technology Laboratory | Working with business |  University of Exeter">
              <a:extLst>
                <a:ext uri="{FF2B5EF4-FFF2-40B4-BE49-F238E27FC236}">
                  <a16:creationId xmlns:a16="http://schemas.microsoft.com/office/drawing/2014/main" id="{47198A8B-2FE8-4B82-AF34-572C909F2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375" r="92625">
                          <a14:foregroundMark x1="36563" y1="35438" x2="36563" y2="40000"/>
                          <a14:foregroundMark x1="46313" y1="37250" x2="44875" y2="37938"/>
                          <a14:foregroundMark x1="60750" y1="36875" x2="60563" y2="39875"/>
                          <a14:foregroundMark x1="71813" y1="35188" x2="72500" y2="38313"/>
                          <a14:foregroundMark x1="85813" y1="37250" x2="85188" y2="41438"/>
                          <a14:foregroundMark x1="11313" y1="74375" x2="57250" y2="71625"/>
                          <a14:foregroundMark x1="57250" y1="71625" x2="92625" y2="72813"/>
                          <a14:foregroundMark x1="92625" y1="72813" x2="10375" y2="76500"/>
                          <a14:foregroundMark x1="16000" y1="71125" x2="15875" y2="73875"/>
                          <a14:foregroundMark x1="72750" y1="75313" x2="74188" y2="77375"/>
                          <a14:foregroundMark x1="76125" y1="76188" x2="71813" y2="76500"/>
                          <a14:foregroundMark x1="85938" y1="73875" x2="83188" y2="78688"/>
                          <a14:foregroundMark x1="22688" y1="72438" x2="21625" y2="73875"/>
                          <a14:foregroundMark x1="16250" y1="70750" x2="9375" y2="72875"/>
                          <a14:foregroundMark x1="9375" y1="72875" x2="14438" y2="79063"/>
                          <a14:foregroundMark x1="14438" y1="79063" x2="21688" y2="79313"/>
                          <a14:foregroundMark x1="21688" y1="79313" x2="37000" y2="77938"/>
                          <a14:foregroundMark x1="37000" y1="77938" x2="84313" y2="78438"/>
                          <a14:foregroundMark x1="84313" y1="78438" x2="88875" y2="73063"/>
                          <a14:foregroundMark x1="88875" y1="73063" x2="82500" y2="69563"/>
                          <a14:foregroundMark x1="82500" y1="69563" x2="16375" y2="70750"/>
                          <a14:foregroundMark x1="16375" y1="70750" x2="23563" y2="71250"/>
                          <a14:foregroundMark x1="23563" y1="71250" x2="38500" y2="69563"/>
                          <a14:foregroundMark x1="38500" y1="69563" x2="54188" y2="69563"/>
                          <a14:foregroundMark x1="54188" y1="69563" x2="61625" y2="69438"/>
                          <a14:foregroundMark x1="61625" y1="69438" x2="81875" y2="70438"/>
                          <a14:foregroundMark x1="15625" y1="38438" x2="17813" y2="4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6643" y="4959040"/>
              <a:ext cx="1411357" cy="1411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70BA953-1E92-4CAD-8225-61CF6B848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092" y="4059604"/>
            <a:ext cx="3154904" cy="2366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6C187D-FE98-4C36-8145-D005FD7EB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603" y="4059604"/>
            <a:ext cx="3154904" cy="236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CADD7E-B07C-4339-B23E-0E69E81E8B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6456" y="1731355"/>
            <a:ext cx="2723881" cy="18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50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446314" y="177998"/>
            <a:ext cx="1087482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4400"/>
            </a:pPr>
            <a:r>
              <a:rPr lang="en-GB" sz="3600" dirty="0">
                <a:latin typeface="Arial"/>
                <a:ea typeface="Arial"/>
                <a:cs typeface="Arial"/>
                <a:sym typeface="Arial"/>
              </a:rPr>
              <a:t>Cooperative and Coordinated Guidance For Adversarial Engagements</a:t>
            </a:r>
          </a:p>
        </p:txBody>
      </p:sp>
      <p:sp>
        <p:nvSpPr>
          <p:cNvPr id="101" name="Google Shape;101;g10271772a9e_2_16"/>
          <p:cNvSpPr txBox="1">
            <a:spLocks noGrp="1"/>
          </p:cNvSpPr>
          <p:nvPr>
            <p:ph type="body" idx="1"/>
          </p:nvPr>
        </p:nvSpPr>
        <p:spPr>
          <a:xfrm>
            <a:off x="171534" y="1595249"/>
            <a:ext cx="7067465" cy="38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b="1" dirty="0">
                <a:latin typeface="Arial"/>
                <a:ea typeface="Arial"/>
                <a:cs typeface="Arial"/>
                <a:sym typeface="Arial"/>
              </a:rPr>
              <a:t>Problem definition: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dirty="0">
                <a:latin typeface="Arial"/>
                <a:ea typeface="Arial"/>
                <a:cs typeface="Arial"/>
                <a:sym typeface="Arial"/>
              </a:rPr>
              <a:t>Modern warfare deals with a array of intelligent threats. </a:t>
            </a: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r>
              <a:rPr lang="en-GB" sz="1600" dirty="0">
                <a:latin typeface="Arial"/>
                <a:ea typeface="Arial"/>
                <a:cs typeface="Arial"/>
                <a:sym typeface="Arial"/>
              </a:rPr>
              <a:t>How to optimise the effectives of resources by the use of cooperation and coordination?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b="1" dirty="0">
                <a:latin typeface="Arial"/>
                <a:ea typeface="Arial"/>
                <a:cs typeface="Arial"/>
                <a:sym typeface="Arial"/>
              </a:rPr>
              <a:t>Proposed Solution: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dirty="0">
                <a:latin typeface="Arial"/>
                <a:ea typeface="Arial"/>
                <a:cs typeface="Arial"/>
                <a:sym typeface="Arial"/>
              </a:rPr>
              <a:t>To create network </a:t>
            </a:r>
            <a:r>
              <a:rPr lang="en-GB" sz="1600">
                <a:latin typeface="Arial"/>
                <a:ea typeface="Arial"/>
                <a:cs typeface="Arial"/>
                <a:sym typeface="Arial"/>
              </a:rPr>
              <a:t>of parallel </a:t>
            </a:r>
            <a:r>
              <a:rPr lang="en-GB" sz="1600" dirty="0">
                <a:latin typeface="Arial"/>
                <a:ea typeface="Arial"/>
                <a:cs typeface="Arial"/>
                <a:sym typeface="Arial"/>
              </a:rPr>
              <a:t>TEWAs (Threat Evaluation and Weapon Assignments) that can deal with an overwhelming number of threats  using coordinated and cooperative responses in a decentralised architecture.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b="1" dirty="0">
                <a:latin typeface="Arial"/>
                <a:ea typeface="Arial"/>
                <a:cs typeface="Arial"/>
                <a:sym typeface="Arial"/>
              </a:rPr>
              <a:t>Current Work: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dirty="0">
                <a:latin typeface="Arial"/>
                <a:ea typeface="Arial"/>
                <a:cs typeface="Arial"/>
                <a:sym typeface="Arial"/>
              </a:rPr>
              <a:t>Current work focuses of implementation a Weapon Assignment Algorithm which is robust and reliable under high volume of data with incomplete entries.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1308894" y="5903986"/>
            <a:ext cx="7000165" cy="665579"/>
            <a:chOff x="1478496" y="5903904"/>
            <a:chExt cx="6493057" cy="665579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222496" y="5903904"/>
              <a:ext cx="374905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dirty="0">
                  <a:solidFill>
                    <a:schemeClr val="dk1"/>
                  </a:solidFill>
                </a:rPr>
                <a:t>Julia Kolaszynska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5BDA9B-98ED-C1BA-BA69-810D7B774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519" y="3505199"/>
            <a:ext cx="4008829" cy="2010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BB5900-A9A9-4075-338B-0562ADA76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314" y="1186940"/>
            <a:ext cx="2723606" cy="2165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8F271-3346-9B28-FC24-8BBDF32C6808}"/>
              </a:ext>
            </a:extLst>
          </p:cNvPr>
          <p:cNvSpPr txBox="1"/>
          <p:nvPr/>
        </p:nvSpPr>
        <p:spPr>
          <a:xfrm>
            <a:off x="8309059" y="3183272"/>
            <a:ext cx="340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venir Book" panose="02000503020000020003" pitchFamily="2" charset="0"/>
              </a:rPr>
              <a:t>Fig 1. Tracking of 100 targets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13B35-A8F7-0393-E1B5-DCE6866033E7}"/>
              </a:ext>
            </a:extLst>
          </p:cNvPr>
          <p:cNvSpPr txBox="1"/>
          <p:nvPr/>
        </p:nvSpPr>
        <p:spPr>
          <a:xfrm>
            <a:off x="8442818" y="5330045"/>
            <a:ext cx="374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venir Book" panose="02000503020000020003" pitchFamily="2" charset="0"/>
              </a:rPr>
              <a:t>Fig 2. Simultaneous interception of multiple threats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4000" dirty="0">
                <a:latin typeface="Arial"/>
                <a:ea typeface="Arial"/>
                <a:cs typeface="Arial"/>
                <a:sym typeface="Arial"/>
              </a:rPr>
              <a:t>Scheduling Surveillance of Space Objects</a:t>
            </a:r>
            <a:endParaRPr sz="4000" dirty="0"/>
          </a:p>
        </p:txBody>
      </p:sp>
      <p:sp>
        <p:nvSpPr>
          <p:cNvPr id="101" name="Google Shape;101;g10271772a9e_2_16"/>
          <p:cNvSpPr txBox="1">
            <a:spLocks noGrp="1"/>
          </p:cNvSpPr>
          <p:nvPr>
            <p:ph type="body" idx="1"/>
          </p:nvPr>
        </p:nvSpPr>
        <p:spPr>
          <a:xfrm>
            <a:off x="270027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Problem: There are too many satellites and not enough telescopes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dirty="0">
                <a:latin typeface="Arial"/>
                <a:cs typeface="Arial"/>
                <a:sym typeface="Arial"/>
              </a:rPr>
              <a:t>Solution: Using reinforcement learning to use limited sensor resources better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dirty="0">
                <a:latin typeface="Arial"/>
                <a:cs typeface="Arial"/>
                <a:sym typeface="Arial"/>
              </a:rPr>
              <a:t>Focused on non-myopic (long term) solutions</a:t>
            </a:r>
            <a:endParaRPr sz="24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1308894" y="5903881"/>
            <a:ext cx="7000164" cy="665684"/>
            <a:chOff x="1478496" y="5903799"/>
            <a:chExt cx="6493056" cy="665684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534752" y="5903799"/>
              <a:ext cx="3436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dirty="0">
                  <a:solidFill>
                    <a:schemeClr val="dk1"/>
                  </a:solidFill>
                </a:rPr>
                <a:t>Benedict Oakes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4E0F27A-5828-40D9-A637-9B45BCEFF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377" y="5917004"/>
            <a:ext cx="1082857" cy="79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1B032-A902-489C-A8F4-8C145800C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454" y="3338949"/>
            <a:ext cx="2998014" cy="224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A712C-A339-41F9-A253-C5A3160F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382" y="1335847"/>
            <a:ext cx="2998014" cy="2248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12526-0C2A-4B95-8525-F06D3C9A5E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23" r="26123"/>
          <a:stretch/>
        </p:blipFill>
        <p:spPr>
          <a:xfrm>
            <a:off x="4829453" y="1799027"/>
            <a:ext cx="3286932" cy="35677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99411" y="229961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4000" b="1" dirty="0">
                <a:latin typeface="Montserrat" pitchFamily="2" charset="0"/>
                <a:ea typeface="Arial"/>
                <a:cs typeface="Arial"/>
                <a:sym typeface="Arial"/>
              </a:rPr>
              <a:t>Non-myopic Approaches to Sensing and Surveying</a:t>
            </a:r>
            <a:endParaRPr sz="4000" b="1" dirty="0">
              <a:latin typeface="Montserrat" pitchFamily="2" charset="0"/>
            </a:endParaRPr>
          </a:p>
        </p:txBody>
      </p:sp>
      <p:cxnSp>
        <p:nvCxnSpPr>
          <p:cNvPr id="103" name="Google Shape;103;g10271772a9e_2_16"/>
          <p:cNvCxnSpPr>
            <a:cxnSpLocks/>
          </p:cNvCxnSpPr>
          <p:nvPr/>
        </p:nvCxnSpPr>
        <p:spPr>
          <a:xfrm>
            <a:off x="625151" y="5692193"/>
            <a:ext cx="1139518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3D4469-E9EE-4D77-9837-65657F3DE9A7}"/>
              </a:ext>
            </a:extLst>
          </p:cNvPr>
          <p:cNvGrpSpPr/>
          <p:nvPr/>
        </p:nvGrpSpPr>
        <p:grpSpPr>
          <a:xfrm>
            <a:off x="899411" y="5901032"/>
            <a:ext cx="10393048" cy="654021"/>
            <a:chOff x="1308894" y="5903881"/>
            <a:chExt cx="10393048" cy="654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118DD-BBC1-431F-B7BB-C0A9F76C7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5771" y="5974465"/>
              <a:ext cx="1896171" cy="583437"/>
            </a:xfrm>
            <a:prstGeom prst="rect">
              <a:avLst/>
            </a:prstGeom>
          </p:spPr>
        </p:pic>
        <p:grpSp>
          <p:nvGrpSpPr>
            <p:cNvPr id="104" name="Google Shape;104;g10271772a9e_2_16"/>
            <p:cNvGrpSpPr/>
            <p:nvPr/>
          </p:nvGrpSpPr>
          <p:grpSpPr>
            <a:xfrm>
              <a:off x="1308894" y="5903881"/>
              <a:ext cx="7000165" cy="646500"/>
              <a:chOff x="1478496" y="5903799"/>
              <a:chExt cx="6493056" cy="646500"/>
            </a:xfrm>
          </p:grpSpPr>
          <p:pic>
            <p:nvPicPr>
              <p:cNvPr id="105" name="Google Shape;105;g10271772a9e_2_1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78496" y="6068380"/>
                <a:ext cx="1758808" cy="4514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" name="Google Shape;106;g10271772a9e_2_16"/>
              <p:cNvSpPr txBox="1"/>
              <p:nvPr/>
            </p:nvSpPr>
            <p:spPr>
              <a:xfrm>
                <a:off x="4534752" y="5903799"/>
                <a:ext cx="34368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lang="en-GB" sz="2800" dirty="0">
                    <a:solidFill>
                      <a:schemeClr val="dk1"/>
                    </a:solidFill>
                    <a:latin typeface="Montserrat" pitchFamily="2" charset="0"/>
                  </a:rPr>
                  <a:t>George</a:t>
                </a:r>
                <a:r>
                  <a:rPr lang="en-GB" sz="3600" dirty="0">
                    <a:solidFill>
                      <a:schemeClr val="dk1"/>
                    </a:solidFill>
                  </a:rPr>
                  <a:t> </a:t>
                </a:r>
                <a:r>
                  <a:rPr lang="en-GB" sz="2800" dirty="0">
                    <a:solidFill>
                      <a:schemeClr val="dk1"/>
                    </a:solidFill>
                    <a:latin typeface="Montserrat" pitchFamily="2" charset="0"/>
                  </a:rPr>
                  <a:t>Jones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Montserrat" pitchFamily="2" charset="0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7654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4000" b="1" dirty="0">
                <a:latin typeface="Montserrat" pitchFamily="2" charset="0"/>
                <a:ea typeface="Arial"/>
                <a:cs typeface="Arial"/>
                <a:sym typeface="Arial"/>
              </a:rPr>
              <a:t>Non-myopic Approaches to Sensing and Surveying</a:t>
            </a:r>
            <a:endParaRPr sz="4000" b="1" dirty="0">
              <a:latin typeface="Montserrat" pitchFamily="2" charset="0"/>
            </a:endParaRPr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>
            <a:cxnSpLocks/>
          </p:cNvCxnSpPr>
          <p:nvPr/>
        </p:nvCxnSpPr>
        <p:spPr>
          <a:xfrm>
            <a:off x="625151" y="5692193"/>
            <a:ext cx="1139518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3D4469-E9EE-4D77-9837-65657F3DE9A7}"/>
              </a:ext>
            </a:extLst>
          </p:cNvPr>
          <p:cNvGrpSpPr/>
          <p:nvPr/>
        </p:nvGrpSpPr>
        <p:grpSpPr>
          <a:xfrm>
            <a:off x="899411" y="5901032"/>
            <a:ext cx="10393048" cy="654021"/>
            <a:chOff x="1308894" y="5903881"/>
            <a:chExt cx="10393048" cy="654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118DD-BBC1-431F-B7BB-C0A9F76C7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5771" y="5974465"/>
              <a:ext cx="1896171" cy="583437"/>
            </a:xfrm>
            <a:prstGeom prst="rect">
              <a:avLst/>
            </a:prstGeom>
          </p:spPr>
        </p:pic>
        <p:grpSp>
          <p:nvGrpSpPr>
            <p:cNvPr id="104" name="Google Shape;104;g10271772a9e_2_16"/>
            <p:cNvGrpSpPr/>
            <p:nvPr/>
          </p:nvGrpSpPr>
          <p:grpSpPr>
            <a:xfrm>
              <a:off x="1308894" y="5903881"/>
              <a:ext cx="7000165" cy="646500"/>
              <a:chOff x="1478496" y="5903799"/>
              <a:chExt cx="6493056" cy="646500"/>
            </a:xfrm>
          </p:grpSpPr>
          <p:pic>
            <p:nvPicPr>
              <p:cNvPr id="105" name="Google Shape;105;g10271772a9e_2_1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78496" y="6068380"/>
                <a:ext cx="1758808" cy="4514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" name="Google Shape;106;g10271772a9e_2_16"/>
              <p:cNvSpPr txBox="1"/>
              <p:nvPr/>
            </p:nvSpPr>
            <p:spPr>
              <a:xfrm>
                <a:off x="4534752" y="5903799"/>
                <a:ext cx="34368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lang="en-GB" sz="2800" dirty="0">
                    <a:solidFill>
                      <a:schemeClr val="dk1"/>
                    </a:solidFill>
                    <a:latin typeface="Montserrat" pitchFamily="2" charset="0"/>
                  </a:rPr>
                  <a:t>George</a:t>
                </a:r>
                <a:r>
                  <a:rPr lang="en-GB" sz="3600" dirty="0">
                    <a:solidFill>
                      <a:schemeClr val="dk1"/>
                    </a:solidFill>
                  </a:rPr>
                  <a:t> </a:t>
                </a:r>
                <a:r>
                  <a:rPr lang="en-GB" sz="2800" dirty="0">
                    <a:solidFill>
                      <a:schemeClr val="dk1"/>
                    </a:solidFill>
                    <a:latin typeface="Montserrat" pitchFamily="2" charset="0"/>
                  </a:rPr>
                  <a:t>Jones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Montserrat" pitchFamily="2" charset="0"/>
                  <a:sym typeface="Arial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FC87F4B-890E-4828-BDE4-92B7966843B4}"/>
              </a:ext>
            </a:extLst>
          </p:cNvPr>
          <p:cNvSpPr/>
          <p:nvPr/>
        </p:nvSpPr>
        <p:spPr>
          <a:xfrm>
            <a:off x="1511559" y="2846723"/>
            <a:ext cx="8909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algn="ctr">
              <a:buSzPts val="2800"/>
            </a:pPr>
            <a:r>
              <a:rPr lang="en-GB" sz="3600" dirty="0">
                <a:latin typeface="Montserrat" pitchFamily="2" charset="0"/>
              </a:rPr>
              <a:t>Myopia – short sightedness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4000" b="1" dirty="0">
                <a:latin typeface="Montserrat" pitchFamily="2" charset="0"/>
                <a:ea typeface="Arial"/>
                <a:cs typeface="Arial"/>
                <a:sym typeface="Arial"/>
              </a:rPr>
              <a:t>Non-myopic Approaches to Sensing and Surveying</a:t>
            </a:r>
            <a:endParaRPr sz="4000" b="1" dirty="0">
              <a:latin typeface="Montserrat" pitchFamily="2" charset="0"/>
            </a:endParaRPr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>
            <a:cxnSpLocks/>
          </p:cNvCxnSpPr>
          <p:nvPr/>
        </p:nvCxnSpPr>
        <p:spPr>
          <a:xfrm>
            <a:off x="625151" y="5692193"/>
            <a:ext cx="1139518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3D4469-E9EE-4D77-9837-65657F3DE9A7}"/>
              </a:ext>
            </a:extLst>
          </p:cNvPr>
          <p:cNvGrpSpPr/>
          <p:nvPr/>
        </p:nvGrpSpPr>
        <p:grpSpPr>
          <a:xfrm>
            <a:off x="899411" y="5901032"/>
            <a:ext cx="10393048" cy="654021"/>
            <a:chOff x="1308894" y="5903881"/>
            <a:chExt cx="10393048" cy="654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118DD-BBC1-431F-B7BB-C0A9F76C7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5771" y="5974465"/>
              <a:ext cx="1896171" cy="583437"/>
            </a:xfrm>
            <a:prstGeom prst="rect">
              <a:avLst/>
            </a:prstGeom>
          </p:spPr>
        </p:pic>
        <p:grpSp>
          <p:nvGrpSpPr>
            <p:cNvPr id="104" name="Google Shape;104;g10271772a9e_2_16"/>
            <p:cNvGrpSpPr/>
            <p:nvPr/>
          </p:nvGrpSpPr>
          <p:grpSpPr>
            <a:xfrm>
              <a:off x="1308894" y="5903881"/>
              <a:ext cx="7000165" cy="646500"/>
              <a:chOff x="1478496" y="5903799"/>
              <a:chExt cx="6493056" cy="646500"/>
            </a:xfrm>
          </p:grpSpPr>
          <p:pic>
            <p:nvPicPr>
              <p:cNvPr id="105" name="Google Shape;105;g10271772a9e_2_1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78496" y="6068380"/>
                <a:ext cx="1758808" cy="4514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" name="Google Shape;106;g10271772a9e_2_16"/>
              <p:cNvSpPr txBox="1"/>
              <p:nvPr/>
            </p:nvSpPr>
            <p:spPr>
              <a:xfrm>
                <a:off x="4534752" y="5903799"/>
                <a:ext cx="34368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lang="en-GB" sz="2800" dirty="0">
                    <a:solidFill>
                      <a:schemeClr val="dk1"/>
                    </a:solidFill>
                    <a:latin typeface="Montserrat" pitchFamily="2" charset="0"/>
                  </a:rPr>
                  <a:t>George</a:t>
                </a:r>
                <a:r>
                  <a:rPr lang="en-GB" sz="3600" dirty="0">
                    <a:solidFill>
                      <a:schemeClr val="dk1"/>
                    </a:solidFill>
                  </a:rPr>
                  <a:t> </a:t>
                </a:r>
                <a:r>
                  <a:rPr lang="en-GB" sz="2800" dirty="0">
                    <a:solidFill>
                      <a:schemeClr val="dk1"/>
                    </a:solidFill>
                    <a:latin typeface="Montserrat" pitchFamily="2" charset="0"/>
                  </a:rPr>
                  <a:t>Jones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Montserrat" pitchFamily="2" charset="0"/>
                  <a:sym typeface="Arial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FC87F4B-890E-4828-BDE4-92B7966843B4}"/>
              </a:ext>
            </a:extLst>
          </p:cNvPr>
          <p:cNvSpPr/>
          <p:nvPr/>
        </p:nvSpPr>
        <p:spPr>
          <a:xfrm>
            <a:off x="1511559" y="2846723"/>
            <a:ext cx="8909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algn="ctr">
              <a:buSzPts val="2800"/>
            </a:pPr>
            <a:r>
              <a:rPr lang="en-GB" sz="3600" dirty="0">
                <a:latin typeface="Montserrat" pitchFamily="2" charset="0"/>
              </a:rPr>
              <a:t>Sensor Management – making decisions for an agile sensor platform</a:t>
            </a:r>
          </a:p>
        </p:txBody>
      </p:sp>
    </p:spTree>
    <p:extLst>
      <p:ext uri="{BB962C8B-B14F-4D97-AF65-F5344CB8AC3E}">
        <p14:creationId xmlns:p14="http://schemas.microsoft.com/office/powerpoint/2010/main" val="326048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596397" y="-27785"/>
            <a:ext cx="1130316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000" dirty="0">
                <a:latin typeface="Arial"/>
                <a:cs typeface="Arial"/>
                <a:sym typeface="Arial"/>
              </a:rPr>
              <a:t>Artificial Intelligence for Fast Discovery of Novel Materials for Healthcare</a:t>
            </a:r>
            <a:endParaRPr sz="4000" dirty="0"/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g10271772a9e_2_16"/>
          <p:cNvSpPr txBox="1"/>
          <p:nvPr/>
        </p:nvSpPr>
        <p:spPr>
          <a:xfrm>
            <a:off x="904757" y="5978917"/>
            <a:ext cx="370521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87C5673-60D4-9706-AFE8-2B8D2FD4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877" y="5786790"/>
            <a:ext cx="1355831" cy="1027337"/>
          </a:xfrm>
          <a:prstGeom prst="rect">
            <a:avLst/>
          </a:prstGeom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EC859D2F-E88F-9C6D-9803-345FA412E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031" y="5914827"/>
            <a:ext cx="2618827" cy="673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142376-F85F-AC91-B5F4-FAAC8F3CBE07}"/>
              </a:ext>
            </a:extLst>
          </p:cNvPr>
          <p:cNvSpPr txBox="1"/>
          <p:nvPr/>
        </p:nvSpPr>
        <p:spPr>
          <a:xfrm>
            <a:off x="596397" y="1214746"/>
            <a:ext cx="11415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Jinhao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Gu, Supervised by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Ángel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Garcia-Fernandez, Robert Firth (STFC), 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Rasmita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Raval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Joanne O’Keeffe (Unilever)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067A4-B08F-6BDD-FD88-D5841EAF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548" y="1991447"/>
            <a:ext cx="5229554" cy="2165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13A523-387A-3E4B-CB5B-D52CB2BA5783}"/>
              </a:ext>
            </a:extLst>
          </p:cNvPr>
          <p:cNvSpPr txBox="1"/>
          <p:nvPr/>
        </p:nvSpPr>
        <p:spPr>
          <a:xfrm>
            <a:off x="6552183" y="4298661"/>
            <a:ext cx="4216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Figure: Process of Molecular property prediction 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601C35-2232-3B66-18E0-6CB2275C8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757" y="5891340"/>
            <a:ext cx="2885029" cy="720125"/>
          </a:xfrm>
          <a:prstGeom prst="rect">
            <a:avLst/>
          </a:prstGeom>
        </p:spPr>
      </p:pic>
      <p:cxnSp>
        <p:nvCxnSpPr>
          <p:cNvPr id="13" name="Google Shape;103;g10271772a9e_2_16">
            <a:extLst>
              <a:ext uri="{FF2B5EF4-FFF2-40B4-BE49-F238E27FC236}">
                <a16:creationId xmlns:a16="http://schemas.microsoft.com/office/drawing/2014/main" id="{BD07AF21-BB5B-01CD-D4EE-E95CFC0564B6}"/>
              </a:ext>
            </a:extLst>
          </p:cNvPr>
          <p:cNvCxnSpPr/>
          <p:nvPr/>
        </p:nvCxnSpPr>
        <p:spPr>
          <a:xfrm>
            <a:off x="171535" y="1186169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1FFB6A-178D-1218-CAB3-B475DC91868F}"/>
              </a:ext>
            </a:extLst>
          </p:cNvPr>
          <p:cNvSpPr txBox="1"/>
          <p:nvPr/>
        </p:nvSpPr>
        <p:spPr>
          <a:xfrm>
            <a:off x="605823" y="3589455"/>
            <a:ext cx="491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Aims</a:t>
            </a:r>
            <a:r>
              <a:rPr lang="en-GB" dirty="0"/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B45AA-B9C1-15FD-F059-C9A2BC6561C0}"/>
              </a:ext>
            </a:extLst>
          </p:cNvPr>
          <p:cNvSpPr txBox="1"/>
          <p:nvPr/>
        </p:nvSpPr>
        <p:spPr>
          <a:xfrm>
            <a:off x="365464" y="3897232"/>
            <a:ext cx="2297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200" dirty="0"/>
              <a:t>Bayesian Optimisation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200" dirty="0"/>
              <a:t>Machine Learning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200" dirty="0"/>
              <a:t>High-performance Computing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172F030-BE8D-AE54-3D19-4B12786F6132}"/>
              </a:ext>
            </a:extLst>
          </p:cNvPr>
          <p:cNvSpPr/>
          <p:nvPr/>
        </p:nvSpPr>
        <p:spPr>
          <a:xfrm>
            <a:off x="2323732" y="4194914"/>
            <a:ext cx="443059" cy="2356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20EE6-573F-F11F-7445-8DF26AB7EC1D}"/>
              </a:ext>
            </a:extLst>
          </p:cNvPr>
          <p:cNvSpPr txBox="1"/>
          <p:nvPr/>
        </p:nvSpPr>
        <p:spPr>
          <a:xfrm>
            <a:off x="2923954" y="3988783"/>
            <a:ext cx="147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Discovery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Optimisation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Development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69A25E-AC23-CF10-B8E1-B73857FF1A5A}"/>
              </a:ext>
            </a:extLst>
          </p:cNvPr>
          <p:cNvSpPr/>
          <p:nvPr/>
        </p:nvSpPr>
        <p:spPr>
          <a:xfrm>
            <a:off x="4125872" y="4066612"/>
            <a:ext cx="179109" cy="525025"/>
          </a:xfrm>
          <a:custGeom>
            <a:avLst/>
            <a:gdLst>
              <a:gd name="connsiteX0" fmla="*/ 0 w 179109"/>
              <a:gd name="connsiteY0" fmla="*/ 0 h 525025"/>
              <a:gd name="connsiteX1" fmla="*/ 89555 w 179109"/>
              <a:gd name="connsiteY1" fmla="*/ 14925 h 525025"/>
              <a:gd name="connsiteX2" fmla="*/ 89555 w 179109"/>
              <a:gd name="connsiteY2" fmla="*/ 247587 h 525025"/>
              <a:gd name="connsiteX3" fmla="*/ 179110 w 179109"/>
              <a:gd name="connsiteY3" fmla="*/ 262512 h 525025"/>
              <a:gd name="connsiteX4" fmla="*/ 89555 w 179109"/>
              <a:gd name="connsiteY4" fmla="*/ 277437 h 525025"/>
              <a:gd name="connsiteX5" fmla="*/ 89555 w 179109"/>
              <a:gd name="connsiteY5" fmla="*/ 510100 h 525025"/>
              <a:gd name="connsiteX6" fmla="*/ 0 w 179109"/>
              <a:gd name="connsiteY6" fmla="*/ 525025 h 525025"/>
              <a:gd name="connsiteX7" fmla="*/ 0 w 179109"/>
              <a:gd name="connsiteY7" fmla="*/ 0 h 525025"/>
              <a:gd name="connsiteX0" fmla="*/ 0 w 179109"/>
              <a:gd name="connsiteY0" fmla="*/ 0 h 525025"/>
              <a:gd name="connsiteX1" fmla="*/ 89555 w 179109"/>
              <a:gd name="connsiteY1" fmla="*/ 14925 h 525025"/>
              <a:gd name="connsiteX2" fmla="*/ 89555 w 179109"/>
              <a:gd name="connsiteY2" fmla="*/ 247587 h 525025"/>
              <a:gd name="connsiteX3" fmla="*/ 179110 w 179109"/>
              <a:gd name="connsiteY3" fmla="*/ 262512 h 525025"/>
              <a:gd name="connsiteX4" fmla="*/ 89555 w 179109"/>
              <a:gd name="connsiteY4" fmla="*/ 277437 h 525025"/>
              <a:gd name="connsiteX5" fmla="*/ 89555 w 179109"/>
              <a:gd name="connsiteY5" fmla="*/ 510100 h 525025"/>
              <a:gd name="connsiteX6" fmla="*/ 0 w 179109"/>
              <a:gd name="connsiteY6" fmla="*/ 525025 h 52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109" h="525025" stroke="0" extrusionOk="0">
                <a:moveTo>
                  <a:pt x="0" y="0"/>
                </a:moveTo>
                <a:cubicBezTo>
                  <a:pt x="48246" y="-749"/>
                  <a:pt x="87766" y="7353"/>
                  <a:pt x="89555" y="14925"/>
                </a:cubicBezTo>
                <a:cubicBezTo>
                  <a:pt x="85110" y="88137"/>
                  <a:pt x="87718" y="159759"/>
                  <a:pt x="89555" y="247587"/>
                </a:cubicBezTo>
                <a:cubicBezTo>
                  <a:pt x="83560" y="251270"/>
                  <a:pt x="125336" y="271366"/>
                  <a:pt x="179110" y="262512"/>
                </a:cubicBezTo>
                <a:cubicBezTo>
                  <a:pt x="129667" y="263842"/>
                  <a:pt x="89252" y="268217"/>
                  <a:pt x="89555" y="277437"/>
                </a:cubicBezTo>
                <a:cubicBezTo>
                  <a:pt x="97994" y="345401"/>
                  <a:pt x="86715" y="438188"/>
                  <a:pt x="89555" y="510100"/>
                </a:cubicBezTo>
                <a:cubicBezTo>
                  <a:pt x="86520" y="521201"/>
                  <a:pt x="48907" y="519753"/>
                  <a:pt x="0" y="525025"/>
                </a:cubicBezTo>
                <a:cubicBezTo>
                  <a:pt x="259" y="385467"/>
                  <a:pt x="15191" y="224955"/>
                  <a:pt x="0" y="0"/>
                </a:cubicBezTo>
                <a:close/>
              </a:path>
              <a:path w="179109" h="525025" fill="none" extrusionOk="0">
                <a:moveTo>
                  <a:pt x="0" y="0"/>
                </a:moveTo>
                <a:cubicBezTo>
                  <a:pt x="49247" y="-641"/>
                  <a:pt x="90159" y="6559"/>
                  <a:pt x="89555" y="14925"/>
                </a:cubicBezTo>
                <a:cubicBezTo>
                  <a:pt x="88701" y="79677"/>
                  <a:pt x="83319" y="174432"/>
                  <a:pt x="89555" y="247587"/>
                </a:cubicBezTo>
                <a:cubicBezTo>
                  <a:pt x="97711" y="250992"/>
                  <a:pt x="125234" y="269522"/>
                  <a:pt x="179110" y="262512"/>
                </a:cubicBezTo>
                <a:cubicBezTo>
                  <a:pt x="129076" y="262543"/>
                  <a:pt x="90073" y="270219"/>
                  <a:pt x="89555" y="277437"/>
                </a:cubicBezTo>
                <a:cubicBezTo>
                  <a:pt x="89109" y="374419"/>
                  <a:pt x="89432" y="429610"/>
                  <a:pt x="89555" y="510100"/>
                </a:cubicBezTo>
                <a:cubicBezTo>
                  <a:pt x="86073" y="522683"/>
                  <a:pt x="51128" y="519894"/>
                  <a:pt x="0" y="525025"/>
                </a:cubicBezTo>
              </a:path>
              <a:path w="179109" h="525025" fill="none" stroke="0" extrusionOk="0">
                <a:moveTo>
                  <a:pt x="0" y="0"/>
                </a:moveTo>
                <a:cubicBezTo>
                  <a:pt x="49573" y="779"/>
                  <a:pt x="88386" y="6615"/>
                  <a:pt x="89555" y="14925"/>
                </a:cubicBezTo>
                <a:cubicBezTo>
                  <a:pt x="90462" y="91847"/>
                  <a:pt x="78871" y="164759"/>
                  <a:pt x="89555" y="247587"/>
                </a:cubicBezTo>
                <a:cubicBezTo>
                  <a:pt x="93894" y="262513"/>
                  <a:pt x="131604" y="264905"/>
                  <a:pt x="179110" y="262512"/>
                </a:cubicBezTo>
                <a:cubicBezTo>
                  <a:pt x="130880" y="261435"/>
                  <a:pt x="89702" y="268502"/>
                  <a:pt x="89555" y="277437"/>
                </a:cubicBezTo>
                <a:cubicBezTo>
                  <a:pt x="85716" y="324504"/>
                  <a:pt x="96439" y="404493"/>
                  <a:pt x="89555" y="510100"/>
                </a:cubicBezTo>
                <a:cubicBezTo>
                  <a:pt x="87677" y="515535"/>
                  <a:pt x="48704" y="527869"/>
                  <a:pt x="0" y="525025"/>
                </a:cubicBezTo>
              </a:path>
            </a:pathLst>
          </a:custGeom>
          <a:ln w="12700">
            <a:extLst>
              <a:ext uri="{C807C97D-BFC1-408E-A445-0C87EB9F89A2}">
                <ask:lineSketchStyleProps xmlns:ask="http://schemas.microsoft.com/office/drawing/2018/sketchyshapes" xmlns="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AC7DE-0E02-8F8E-D9A7-8BF9BD1F0B97}"/>
              </a:ext>
            </a:extLst>
          </p:cNvPr>
          <p:cNvSpPr txBox="1"/>
          <p:nvPr/>
        </p:nvSpPr>
        <p:spPr>
          <a:xfrm>
            <a:off x="4380976" y="4053224"/>
            <a:ext cx="112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Advanced Materials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FA86C-6736-F975-6BE0-69F3F0C2FC10}"/>
              </a:ext>
            </a:extLst>
          </p:cNvPr>
          <p:cNvSpPr txBox="1"/>
          <p:nvPr/>
        </p:nvSpPr>
        <p:spPr>
          <a:xfrm>
            <a:off x="2135394" y="4388870"/>
            <a:ext cx="1129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Accelerate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892538-804D-F00F-3B36-6E2E2AF04A21}"/>
              </a:ext>
            </a:extLst>
          </p:cNvPr>
          <p:cNvSpPr txBox="1"/>
          <p:nvPr/>
        </p:nvSpPr>
        <p:spPr>
          <a:xfrm>
            <a:off x="3365369" y="25923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C9CB3F-C33D-16AE-4E6E-9133675EE4AD}"/>
              </a:ext>
            </a:extLst>
          </p:cNvPr>
          <p:cNvSpPr txBox="1"/>
          <p:nvPr/>
        </p:nvSpPr>
        <p:spPr>
          <a:xfrm>
            <a:off x="596397" y="1720712"/>
            <a:ext cx="537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Creation of a new generation of materials benefits both public hygiene and infection treatment.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30421-6BAD-6CD4-85BC-80B36120585B}"/>
              </a:ext>
            </a:extLst>
          </p:cNvPr>
          <p:cNvSpPr txBox="1"/>
          <p:nvPr/>
        </p:nvSpPr>
        <p:spPr>
          <a:xfrm>
            <a:off x="596397" y="2402100"/>
            <a:ext cx="443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Challenge: 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725E69-480B-37C3-EEB6-6E7CE6BD14C0}"/>
              </a:ext>
            </a:extLst>
          </p:cNvPr>
          <p:cNvSpPr txBox="1"/>
          <p:nvPr/>
        </p:nvSpPr>
        <p:spPr>
          <a:xfrm>
            <a:off x="596397" y="2749798"/>
            <a:ext cx="457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appropriate technique can be applied and scaled to large experimental dataset.</a:t>
            </a:r>
          </a:p>
        </p:txBody>
      </p:sp>
      <p:sp>
        <p:nvSpPr>
          <p:cNvPr id="4" name="Google Shape;106;g10271772a9e_2_16">
            <a:extLst>
              <a:ext uri="{FF2B5EF4-FFF2-40B4-BE49-F238E27FC236}">
                <a16:creationId xmlns:a16="http://schemas.microsoft.com/office/drawing/2014/main" id="{395EA689-5489-5198-3FFE-66F9C5F37D6A}"/>
              </a:ext>
            </a:extLst>
          </p:cNvPr>
          <p:cNvSpPr txBox="1"/>
          <p:nvPr/>
        </p:nvSpPr>
        <p:spPr>
          <a:xfrm>
            <a:off x="3833301" y="5958712"/>
            <a:ext cx="370521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dk1"/>
                </a:solidFill>
              </a:rPr>
              <a:t>Jinhao</a:t>
            </a:r>
            <a:r>
              <a:rPr lang="en-GB" sz="3600" dirty="0">
                <a:solidFill>
                  <a:schemeClr val="dk1"/>
                </a:solidFill>
              </a:rPr>
              <a:t> Gu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dirty="0">
                <a:latin typeface="Arial"/>
                <a:cs typeface="Arial"/>
                <a:sym typeface="Arial"/>
              </a:rPr>
              <a:t>Adaptive, Iterative Gaussian Processes</a:t>
            </a:r>
            <a:endParaRPr dirty="0"/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2932368" y="5917362"/>
            <a:ext cx="7000164" cy="665684"/>
            <a:chOff x="1478496" y="5903799"/>
            <a:chExt cx="6493056" cy="665684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534752" y="5903799"/>
              <a:ext cx="3436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GB" sz="3600" dirty="0">
                  <a:solidFill>
                    <a:schemeClr val="dk1"/>
                  </a:solidFill>
                </a:rPr>
                <a:t>Adam Lee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Conjugate Gradient Method - an overview | ScienceDirect Topics">
            <a:extLst>
              <a:ext uri="{FF2B5EF4-FFF2-40B4-BE49-F238E27FC236}">
                <a16:creationId xmlns:a16="http://schemas.microsoft.com/office/drawing/2014/main" id="{F35F0EEF-78AC-6E93-4B94-3C32F84C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4" y="1690825"/>
            <a:ext cx="3238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aussian Process Regression — scikit-gpuppy 0.9.3 documentation">
            <a:extLst>
              <a:ext uri="{FF2B5EF4-FFF2-40B4-BE49-F238E27FC236}">
                <a16:creationId xmlns:a16="http://schemas.microsoft.com/office/drawing/2014/main" id="{C434539E-3E28-BFAA-417F-E2E3B1BE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8" y="1390303"/>
            <a:ext cx="6222133" cy="40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6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59080" y="-1058395"/>
            <a:ext cx="11673840" cy="8229600"/>
          </a:xfrm>
          <a:prstGeom prst="rect">
            <a:avLst/>
          </a:prstGeom>
          <a:blipFill rotWithShape="1">
            <a:blip r:embed="rId3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5982850"/>
            <a:ext cx="12192000" cy="8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lt1"/>
              </a:buClr>
            </a:pPr>
            <a:r>
              <a:rPr lang="en-GB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Bayesian Algorithms</a:t>
            </a:r>
            <a:endParaRPr dirty="0"/>
          </a:p>
        </p:txBody>
      </p:sp>
      <p:pic>
        <p:nvPicPr>
          <p:cNvPr id="92" name="Google Shape;92;p1" descr="The University of Liverpoo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793" y="6018147"/>
            <a:ext cx="3120413" cy="80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088" y="6156862"/>
            <a:ext cx="2095950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6B0178D-B7C6-79D2-3228-3EC91C118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863" y="5811290"/>
            <a:ext cx="1723049" cy="12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1772a9e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Scalable Online Machine Learning</a:t>
            </a:r>
            <a:endParaRPr dirty="0"/>
          </a:p>
        </p:txBody>
      </p:sp>
      <p:sp>
        <p:nvSpPr>
          <p:cNvPr id="102" name="Google Shape;102;g10271772a9e_2_16"/>
          <p:cNvSpPr txBox="1"/>
          <p:nvPr/>
        </p:nvSpPr>
        <p:spPr>
          <a:xfrm>
            <a:off x="11678558" y="6429146"/>
            <a:ext cx="34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10271772a9e_2_16"/>
          <p:cNvCxnSpPr/>
          <p:nvPr/>
        </p:nvCxnSpPr>
        <p:spPr>
          <a:xfrm>
            <a:off x="171535" y="5664200"/>
            <a:ext cx="11848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g10271772a9e_2_16"/>
          <p:cNvGrpSpPr/>
          <p:nvPr/>
        </p:nvGrpSpPr>
        <p:grpSpPr>
          <a:xfrm>
            <a:off x="1308894" y="5902745"/>
            <a:ext cx="6639648" cy="666820"/>
            <a:chOff x="1478496" y="5902663"/>
            <a:chExt cx="6158657" cy="666820"/>
          </a:xfrm>
        </p:grpSpPr>
        <p:pic>
          <p:nvPicPr>
            <p:cNvPr id="105" name="Google Shape;105;g10271772a9e_2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8496" y="5986046"/>
              <a:ext cx="2273131" cy="583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10271772a9e_2_16"/>
            <p:cNvSpPr txBox="1"/>
            <p:nvPr/>
          </p:nvSpPr>
          <p:spPr>
            <a:xfrm>
              <a:off x="4200353" y="5902663"/>
              <a:ext cx="3436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  <a:tabLst/>
                <a:defRPr/>
              </a:pPr>
              <a:r>
                <a:rPr kumimoji="0" lang="en-GB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Joshua Murphy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92387B5-5FDD-4C2E-AF64-292E87377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130" y="5903881"/>
            <a:ext cx="2336842" cy="666000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3B33BB0-D68D-4D6A-BE1C-D78CDF3221A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4600" y="1929383"/>
            <a:ext cx="3193062" cy="31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531808-50B8-486B-B5C4-CD42CAD51DFD}"/>
              </a:ext>
            </a:extLst>
          </p:cNvPr>
          <p:cNvSpPr txBox="1"/>
          <p:nvPr/>
        </p:nvSpPr>
        <p:spPr>
          <a:xfrm>
            <a:off x="838200" y="1929383"/>
            <a:ext cx="350640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prstClr val="black"/>
                </a:solidFill>
                <a:latin typeface="+mj-lt"/>
                <a:ea typeface="+mn-lt"/>
                <a:cs typeface="+mn-lt"/>
              </a:rPr>
              <a:t>Multiple Local Optima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800" dirty="0">
              <a:solidFill>
                <a:prstClr val="black"/>
              </a:solidFill>
              <a:latin typeface="+mj-lt"/>
              <a:ea typeface="+mn-lt"/>
              <a:cs typeface="+mn-l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lt"/>
                <a:cs typeface="+mn-lt"/>
              </a:rPr>
              <a:t>Limited Memory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lt"/>
              <a:cs typeface="+mn-l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prstClr val="black"/>
                </a:solidFill>
                <a:latin typeface="+mj-lt"/>
                <a:ea typeface="+mn-lt"/>
                <a:cs typeface="+mn-lt"/>
              </a:rPr>
              <a:t>Concept drift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old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BF62315-F557-42CE-8B69-196E3C83E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7400" y="1929383"/>
            <a:ext cx="2520000" cy="130003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10A134C-21EB-4429-AFB4-1B1DC06E0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9072" y="3771031"/>
            <a:ext cx="2520000" cy="13119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2D3B1D-9C71-454B-A48C-FDB3664A94DD}"/>
              </a:ext>
            </a:extLst>
          </p:cNvPr>
          <p:cNvCxnSpPr>
            <a:cxnSpLocks/>
          </p:cNvCxnSpPr>
          <p:nvPr/>
        </p:nvCxnSpPr>
        <p:spPr>
          <a:xfrm>
            <a:off x="9185517" y="3249220"/>
            <a:ext cx="21672" cy="468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0FE41-458B-456D-93C7-2E623E35C9FD}"/>
              </a:ext>
            </a:extLst>
          </p:cNvPr>
          <p:cNvSpPr/>
          <p:nvPr/>
        </p:nvSpPr>
        <p:spPr>
          <a:xfrm>
            <a:off x="0" y="-1"/>
            <a:ext cx="12192000" cy="1054535"/>
          </a:xfrm>
          <a:prstGeom prst="rect">
            <a:avLst/>
          </a:prstGeom>
          <a:solidFill>
            <a:srgbClr val="263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2B104DBA-2304-4BED-886C-170E859CEE9C}"/>
              </a:ext>
            </a:extLst>
          </p:cNvPr>
          <p:cNvSpPr/>
          <p:nvPr/>
        </p:nvSpPr>
        <p:spPr>
          <a:xfrm>
            <a:off x="10601325" y="13526"/>
            <a:ext cx="1925862" cy="1108837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D5F71-C547-4D90-84C3-4A84864D5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97" y="6024502"/>
            <a:ext cx="3192205" cy="816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B26ED-9067-4ACA-ADE8-B0A6FD8D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1" y="5987900"/>
            <a:ext cx="2954238" cy="73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D017D-6635-42E8-9C5F-422AC82D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171" y="5908365"/>
            <a:ext cx="2883658" cy="81693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4E4F1-2AB5-453F-A5EA-9C39DFBFEDA9}"/>
              </a:ext>
            </a:extLst>
          </p:cNvPr>
          <p:cNvCxnSpPr>
            <a:cxnSpLocks/>
          </p:cNvCxnSpPr>
          <p:nvPr/>
        </p:nvCxnSpPr>
        <p:spPr>
          <a:xfrm>
            <a:off x="82171" y="5803459"/>
            <a:ext cx="120276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itle 5">
            <a:extLst>
              <a:ext uri="{FF2B5EF4-FFF2-40B4-BE49-F238E27FC236}">
                <a16:creationId xmlns:a16="http://schemas.microsoft.com/office/drawing/2014/main" id="{5C1E49DF-8E57-4F2A-AA70-EBCB9AF398EC}"/>
              </a:ext>
            </a:extLst>
          </p:cNvPr>
          <p:cNvSpPr txBox="1">
            <a:spLocks/>
          </p:cNvSpPr>
          <p:nvPr/>
        </p:nvSpPr>
        <p:spPr>
          <a:xfrm>
            <a:off x="1608312" y="9626"/>
            <a:ext cx="8651528" cy="8647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Scalable Online Machine Learning: </a:t>
            </a:r>
            <a:br>
              <a:rPr lang="en-GB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</a:br>
            <a:r>
              <a:rPr lang="en-GB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Adaptive Mass Matrices in SMC Proposals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FD517D-390E-4D53-B413-A366AB3DA162}"/>
              </a:ext>
            </a:extLst>
          </p:cNvPr>
          <p:cNvSpPr txBox="1"/>
          <p:nvPr/>
        </p:nvSpPr>
        <p:spPr>
          <a:xfrm>
            <a:off x="238126" y="1266428"/>
            <a:ext cx="569595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/>
              <a:t>Project Overview: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Utilizing SMC Sampler with NUTS proposal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Improving upon the proposal with an adaptive mass matrix calculated from gradients to get better estimates of the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Testing with both local and global mass matrices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Using adaptive numerical integrator instead of Dual Averaging to adapt the step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For use on high dimensional models with complex probability landscapes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2DDA2D-BAF3-44E2-BDDF-11CEA0377824}"/>
              </a:ext>
            </a:extLst>
          </p:cNvPr>
          <p:cNvCxnSpPr>
            <a:cxnSpLocks/>
          </p:cNvCxnSpPr>
          <p:nvPr/>
        </p:nvCxnSpPr>
        <p:spPr>
          <a:xfrm flipV="1">
            <a:off x="6121021" y="1266428"/>
            <a:ext cx="0" cy="439142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640652A-77E3-4D50-8D8C-1A60CFBD2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983" y="1200143"/>
            <a:ext cx="2240481" cy="21774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CA0516-319A-401E-924C-10B899F8D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8751" y="1420735"/>
            <a:ext cx="2725148" cy="187163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F17A532-2B0B-46CC-BB69-2BFA145A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968" y="3605743"/>
            <a:ext cx="2828509" cy="209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D38D00-1C49-4E9B-81E2-1E82BC5775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477" y="3705585"/>
            <a:ext cx="2738540" cy="19929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503EC8-F1B6-472E-BD5F-FC7310D4E231}"/>
              </a:ext>
            </a:extLst>
          </p:cNvPr>
          <p:cNvSpPr/>
          <p:nvPr/>
        </p:nvSpPr>
        <p:spPr>
          <a:xfrm>
            <a:off x="1995266" y="777535"/>
            <a:ext cx="825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Andrew Millard, Supervised by Professor Simon Maskell (</a:t>
            </a:r>
            <a:r>
              <a:rPr lang="en-GB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UoL</a:t>
            </a:r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and Dr Simon Goodchild (STFC </a:t>
            </a:r>
            <a:r>
              <a:rPr lang="en-GB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Hartree</a:t>
            </a:r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Centre), Sponsored by GCHQ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645CE-C336-D211-F093-49AA4DC7CDFB}"/>
              </a:ext>
            </a:extLst>
          </p:cNvPr>
          <p:cNvSpPr txBox="1"/>
          <p:nvPr/>
        </p:nvSpPr>
        <p:spPr>
          <a:xfrm>
            <a:off x="492796" y="5191462"/>
            <a:ext cx="260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Andrew Millard</a:t>
            </a:r>
          </a:p>
        </p:txBody>
      </p:sp>
    </p:spTree>
    <p:extLst>
      <p:ext uri="{BB962C8B-B14F-4D97-AF65-F5344CB8AC3E}">
        <p14:creationId xmlns:p14="http://schemas.microsoft.com/office/powerpoint/2010/main" val="411798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720000" y="47448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Arial"/>
              </a:rPr>
              <a:t>Data Driven Intelligence for Countering Crime </a:t>
            </a:r>
            <a:br/>
            <a:r>
              <a:rPr lang="en-GB" sz="4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1678400" y="6429240"/>
            <a:ext cx="3481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3"/>
          <p:cNvSpPr/>
          <p:nvPr/>
        </p:nvSpPr>
        <p:spPr>
          <a:xfrm>
            <a:off x="171360" y="5664240"/>
            <a:ext cx="11848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8" name="Group 4"/>
          <p:cNvGrpSpPr/>
          <p:nvPr/>
        </p:nvGrpSpPr>
        <p:grpSpPr>
          <a:xfrm>
            <a:off x="1308960" y="5986080"/>
            <a:ext cx="6999480" cy="583200"/>
            <a:chOff x="1308960" y="5986080"/>
            <a:chExt cx="6999480" cy="583200"/>
          </a:xfrm>
        </p:grpSpPr>
        <p:pic>
          <p:nvPicPr>
            <p:cNvPr id="99" name="Google Shape;105;g10271772a9e_2_16"/>
            <p:cNvPicPr/>
            <p:nvPr/>
          </p:nvPicPr>
          <p:blipFill>
            <a:blip r:embed="rId3"/>
            <a:stretch/>
          </p:blipFill>
          <p:spPr>
            <a:xfrm>
              <a:off x="1308960" y="5986080"/>
              <a:ext cx="2450160" cy="583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0" name="CustomShape 5"/>
            <p:cNvSpPr/>
            <p:nvPr/>
          </p:nvSpPr>
          <p:spPr>
            <a:xfrm>
              <a:off x="4603680" y="5986675"/>
              <a:ext cx="3704760" cy="48013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spAutoFit/>
            </a:bodyPr>
            <a:lstStyle/>
            <a:p>
              <a:pPr algn="ctr">
                <a:lnSpc>
                  <a:spcPct val="90000"/>
                </a:lnSpc>
                <a:tabLst>
                  <a:tab pos="0" algn="l"/>
                </a:tabLst>
              </a:pPr>
              <a:r>
                <a:rPr lang="en-GB" sz="2800" b="0" strike="noStrike" spc="-1" dirty="0">
                  <a:solidFill>
                    <a:srgbClr val="000000"/>
                  </a:solidFill>
                  <a:latin typeface="Arial"/>
                  <a:ea typeface="Arial"/>
                </a:rPr>
                <a:t>Panagiotis </a:t>
              </a:r>
              <a:r>
                <a:rPr lang="en-GB" sz="2800" b="0" strike="noStrike" spc="-1" dirty="0" err="1">
                  <a:solidFill>
                    <a:srgbClr val="000000"/>
                  </a:solidFill>
                  <a:latin typeface="Arial"/>
                  <a:ea typeface="Arial"/>
                </a:rPr>
                <a:t>Pentaliotis</a:t>
              </a:r>
              <a:r>
                <a:rPr lang="en-GB" sz="2800" b="0" strike="noStrike" spc="-1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endParaRPr lang="en-GB" sz="2800" b="0" strike="noStrike" spc="-1" dirty="0">
                <a:latin typeface="Arial"/>
              </a:endParaRPr>
            </a:p>
          </p:txBody>
        </p:sp>
      </p:grpSp>
      <p:sp>
        <p:nvSpPr>
          <p:cNvPr id="101" name="TextShape 6"/>
          <p:cNvSpPr txBox="1"/>
          <p:nvPr/>
        </p:nvSpPr>
        <p:spPr>
          <a:xfrm>
            <a:off x="6003000" y="3275280"/>
            <a:ext cx="2448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 </a:t>
            </a:r>
          </a:p>
        </p:txBody>
      </p:sp>
      <p:sp>
        <p:nvSpPr>
          <p:cNvPr id="102" name="TextShape 7"/>
          <p:cNvSpPr txBox="1"/>
          <p:nvPr/>
        </p:nvSpPr>
        <p:spPr>
          <a:xfrm>
            <a:off x="6003000" y="3275280"/>
            <a:ext cx="2448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 </a:t>
            </a:r>
          </a:p>
        </p:txBody>
      </p:sp>
      <p:sp>
        <p:nvSpPr>
          <p:cNvPr id="103" name="TextShape 8"/>
          <p:cNvSpPr txBox="1"/>
          <p:nvPr/>
        </p:nvSpPr>
        <p:spPr>
          <a:xfrm>
            <a:off x="6003000" y="3275280"/>
            <a:ext cx="2448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 </a:t>
            </a:r>
          </a:p>
        </p:txBody>
      </p:sp>
      <p:sp>
        <p:nvSpPr>
          <p:cNvPr id="104" name="TextShape 9"/>
          <p:cNvSpPr txBox="1"/>
          <p:nvPr/>
        </p:nvSpPr>
        <p:spPr>
          <a:xfrm>
            <a:off x="6003000" y="3275280"/>
            <a:ext cx="2448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 </a:t>
            </a:r>
          </a:p>
        </p:txBody>
      </p:sp>
      <p:sp>
        <p:nvSpPr>
          <p:cNvPr id="105" name="TextShape 10"/>
          <p:cNvSpPr txBox="1"/>
          <p:nvPr/>
        </p:nvSpPr>
        <p:spPr>
          <a:xfrm>
            <a:off x="6003000" y="3275280"/>
            <a:ext cx="2448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 </a:t>
            </a:r>
          </a:p>
        </p:txBody>
      </p:sp>
      <p:sp>
        <p:nvSpPr>
          <p:cNvPr id="106" name="TextShape 11"/>
          <p:cNvSpPr txBox="1"/>
          <p:nvPr/>
        </p:nvSpPr>
        <p:spPr>
          <a:xfrm>
            <a:off x="6003000" y="3275280"/>
            <a:ext cx="2448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 </a:t>
            </a:r>
          </a:p>
        </p:txBody>
      </p:sp>
      <p:sp>
        <p:nvSpPr>
          <p:cNvPr id="107" name="TextShape 12"/>
          <p:cNvSpPr txBox="1"/>
          <p:nvPr/>
        </p:nvSpPr>
        <p:spPr>
          <a:xfrm>
            <a:off x="900000" y="1620000"/>
            <a:ext cx="30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 Kalman Filter smoother Expectation Maximisation​</a:t>
            </a:r>
          </a:p>
        </p:txBody>
      </p:sp>
      <p:sp>
        <p:nvSpPr>
          <p:cNvPr id="108" name="TextShape 13"/>
          <p:cNvSpPr txBox="1"/>
          <p:nvPr/>
        </p:nvSpPr>
        <p:spPr>
          <a:xfrm>
            <a:off x="1015200" y="2353320"/>
            <a:ext cx="2584800" cy="268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latin typeface="Arial"/>
              </a:rPr>
              <a:t> The Kalman filter EM is a combination of three algorithms, Kalman Filter, Smoother and the EM algorithm.​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16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latin typeface="Arial"/>
              </a:rPr>
              <a:t>Filtering algorithm that can be adapted on other algorithms to filter measurements and improve predictions ​</a:t>
            </a:r>
          </a:p>
        </p:txBody>
      </p:sp>
      <p:sp>
        <p:nvSpPr>
          <p:cNvPr id="109" name="TextShape 14"/>
          <p:cNvSpPr txBox="1"/>
          <p:nvPr/>
        </p:nvSpPr>
        <p:spPr>
          <a:xfrm>
            <a:off x="4500000" y="1690560"/>
            <a:ext cx="25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Tweet Localisation​</a:t>
            </a:r>
          </a:p>
        </p:txBody>
      </p:sp>
      <p:sp>
        <p:nvSpPr>
          <p:cNvPr id="110" name="TextShape 15"/>
          <p:cNvSpPr txBox="1"/>
          <p:nvPr/>
        </p:nvSpPr>
        <p:spPr>
          <a:xfrm>
            <a:off x="4500000" y="2340000"/>
            <a:ext cx="3420000" cy="2799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latin typeface="Arial"/>
              </a:rPr>
              <a:t>The NCA is interested in finding the differences that exist in the UK between public opinion on the change in crime and the actual reported data.​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latin typeface="Arial"/>
              </a:rPr>
              <a:t>The 'worry of crime' that the public has. ​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strike="noStrike" spc="-1">
                <a:latin typeface="Arial"/>
              </a:rPr>
              <a:t>A major influence on decisions taken by the police is to keep the public satisfied, usually expending unnecessary resources ​</a:t>
            </a:r>
          </a:p>
        </p:txBody>
      </p:sp>
      <p:pic>
        <p:nvPicPr>
          <p:cNvPr id="111" name="Picture 110"/>
          <p:cNvPicPr/>
          <p:nvPr/>
        </p:nvPicPr>
        <p:blipFill>
          <a:blip r:embed="rId4"/>
          <a:stretch/>
        </p:blipFill>
        <p:spPr>
          <a:xfrm>
            <a:off x="9234360" y="5760000"/>
            <a:ext cx="1205640" cy="98460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111"/>
          <p:cNvPicPr/>
          <p:nvPr/>
        </p:nvPicPr>
        <p:blipFill>
          <a:blip r:embed="rId5"/>
          <a:stretch/>
        </p:blipFill>
        <p:spPr>
          <a:xfrm>
            <a:off x="7920000" y="1440000"/>
            <a:ext cx="3780000" cy="1856520"/>
          </a:xfrm>
          <a:prstGeom prst="rect">
            <a:avLst/>
          </a:prstGeom>
          <a:ln w="0">
            <a:noFill/>
          </a:ln>
        </p:spPr>
      </p:pic>
      <p:sp>
        <p:nvSpPr>
          <p:cNvPr id="113" name="TextShape 16"/>
          <p:cNvSpPr txBox="1"/>
          <p:nvPr/>
        </p:nvSpPr>
        <p:spPr>
          <a:xfrm>
            <a:off x="7407000" y="3275280"/>
            <a:ext cx="2448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 </a:t>
            </a:r>
          </a:p>
        </p:txBody>
      </p:sp>
      <p:pic>
        <p:nvPicPr>
          <p:cNvPr id="114" name="Picture 113"/>
          <p:cNvPicPr/>
          <p:nvPr/>
        </p:nvPicPr>
        <p:blipFill>
          <a:blip r:embed="rId6"/>
          <a:stretch/>
        </p:blipFill>
        <p:spPr>
          <a:xfrm>
            <a:off x="8640000" y="3176640"/>
            <a:ext cx="1980000" cy="2403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2069</Words>
  <Application>Microsoft Office PowerPoint</Application>
  <PresentationFormat>Widescreen</PresentationFormat>
  <Paragraphs>392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宋体</vt:lpstr>
      <vt:lpstr>-apple-system</vt:lpstr>
      <vt:lpstr>Arial</vt:lpstr>
      <vt:lpstr>Avenir Book</vt:lpstr>
      <vt:lpstr>Blackadder ITC</vt:lpstr>
      <vt:lpstr>Calibri</vt:lpstr>
      <vt:lpstr>Cambria</vt:lpstr>
      <vt:lpstr>Cambria Math</vt:lpstr>
      <vt:lpstr>CMU Serif</vt:lpstr>
      <vt:lpstr>Helvetica</vt:lpstr>
      <vt:lpstr>Montserrat</vt:lpstr>
      <vt:lpstr>Roboto</vt:lpstr>
      <vt:lpstr>The Hand Bold</vt:lpstr>
      <vt:lpstr>Times New Roman</vt:lpstr>
      <vt:lpstr>Wingdings</vt:lpstr>
      <vt:lpstr>Office Theme</vt:lpstr>
      <vt:lpstr>Distributed Algorithms CDT Showcase</vt:lpstr>
      <vt:lpstr>Gaussian Processes</vt:lpstr>
      <vt:lpstr>Towards Data Driven Aerodynamic Models: Data Fusion of Experiment and Simulation</vt:lpstr>
      <vt:lpstr>Artificial Intelligence for Fast Discovery of Novel Materials for Healthcare</vt:lpstr>
      <vt:lpstr>Adaptive, Iterative Gaussian Processes</vt:lpstr>
      <vt:lpstr>Advanced Bayesian Algorithms</vt:lpstr>
      <vt:lpstr>Scalable Online Machine Learning</vt:lpstr>
      <vt:lpstr>PowerPoint Presentation</vt:lpstr>
      <vt:lpstr>PowerPoint Presentation</vt:lpstr>
      <vt:lpstr>Block Sparse Bayesian Learning (BSBL) For Plasma Optical Emission Spectra (POES) Analysis</vt:lpstr>
      <vt:lpstr>PowerPoint Presentation</vt:lpstr>
      <vt:lpstr>PowerPoint Presentation</vt:lpstr>
      <vt:lpstr>PowerPoint Presentation</vt:lpstr>
      <vt:lpstr>Image Processing</vt:lpstr>
      <vt:lpstr>PowerPoint Presentation</vt:lpstr>
      <vt:lpstr>Machine Learning for Object Detection and Classification for Multimodal Airborne Sensor Data</vt:lpstr>
      <vt:lpstr>Project title: Video Based Human Action Recognition Via Deep Learning Algorithm</vt:lpstr>
      <vt:lpstr>PowerPoint Presentation</vt:lpstr>
      <vt:lpstr>Data Science and Artificial Intelligence for smart sustainable plastic packaging</vt:lpstr>
      <vt:lpstr>Computational Methods for Compressive Sensing driven Scanning Transmission Electron Microscopy (CS-STEM)</vt:lpstr>
      <vt:lpstr>Dynamics</vt:lpstr>
      <vt:lpstr>Traffic monitoring with  Distributed Acoustic Sensing (DAS)</vt:lpstr>
      <vt:lpstr>A MULTI-BERNOULLI GAUSSIAN FILTER FOR TRACK-BEFORE-DETECT</vt:lpstr>
      <vt:lpstr>  Passive Localisation with Geometric Objectives</vt:lpstr>
      <vt:lpstr>Scalable Track Analytics: Ship Type Classification Manolis Pitsikalis, supervised by Alexei Lisitsa, Patrick Totzke and Simon Lee e.pitsikalis@liverpool.ac.uk</vt:lpstr>
      <vt:lpstr>PowerPoint Presentation</vt:lpstr>
      <vt:lpstr>PowerPoint Presentation</vt:lpstr>
      <vt:lpstr>Control</vt:lpstr>
      <vt:lpstr>Distributed Hypothesis Generation &amp; Evaluation</vt:lpstr>
      <vt:lpstr>Scheduling of Distributed information processing</vt:lpstr>
      <vt:lpstr>Cooperative and Coordinated Guidance For Adversarial Engagements</vt:lpstr>
      <vt:lpstr>Scheduling Surveillance of Space Objects</vt:lpstr>
      <vt:lpstr>Non-myopic Approaches to Sensing and Surveying</vt:lpstr>
      <vt:lpstr>Non-myopic Approaches to Sensing and Surveying</vt:lpstr>
      <vt:lpstr>Non-myopic Approaches to Sensing and Surveying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Algorithms [Name of event]</dc:title>
  <dc:creator>Jones, George [sggjone5]</dc:creator>
  <cp:lastModifiedBy>Phillips, Alexander</cp:lastModifiedBy>
  <cp:revision>10</cp:revision>
  <dcterms:created xsi:type="dcterms:W3CDTF">2021-11-11T19:21:04Z</dcterms:created>
  <dcterms:modified xsi:type="dcterms:W3CDTF">2022-12-13T14:27:29Z</dcterms:modified>
</cp:coreProperties>
</file>